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7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12552363" cy="79375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BE20"/>
    <a:srgbClr val="009644"/>
    <a:srgbClr val="FF0066"/>
    <a:srgbClr val="FF6600"/>
    <a:srgbClr val="FF3300"/>
    <a:srgbClr val="FF0000"/>
    <a:srgbClr val="F8CB46"/>
    <a:srgbClr val="D09E00"/>
    <a:srgbClr val="E2AC00"/>
    <a:srgbClr val="FFE5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1" d="100"/>
          <a:sy n="51" d="100"/>
        </p:scale>
        <p:origin x="1200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jpe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F78CBA-A29D-4FAD-BA90-5A10717FECF0}" type="datetimeFigureOut">
              <a:rPr lang="en-IN" smtClean="0"/>
              <a:t>31-08-2025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89013" y="1143000"/>
            <a:ext cx="48799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7BF655-925F-43D8-8BC1-B13B5FAF56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748750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7BF655-925F-43D8-8BC1-B13B5FAF56B1}" type="slidenum">
              <a:rPr lang="en-IN" smtClean="0"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12900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9046" y="1299031"/>
            <a:ext cx="9414272" cy="2763426"/>
          </a:xfrm>
        </p:spPr>
        <p:txBody>
          <a:bodyPr anchor="b"/>
          <a:lstStyle>
            <a:lvl1pPr algn="ctr">
              <a:defRPr sz="617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9046" y="4169030"/>
            <a:ext cx="9414272" cy="1916391"/>
          </a:xfrm>
        </p:spPr>
        <p:txBody>
          <a:bodyPr/>
          <a:lstStyle>
            <a:lvl1pPr marL="0" indent="0" algn="ctr">
              <a:buNone/>
              <a:defRPr sz="2471"/>
            </a:lvl1pPr>
            <a:lvl2pPr marL="470777" indent="0" algn="ctr">
              <a:buNone/>
              <a:defRPr sz="2059"/>
            </a:lvl2pPr>
            <a:lvl3pPr marL="941552" indent="0" algn="ctr">
              <a:buNone/>
              <a:defRPr sz="1853"/>
            </a:lvl3pPr>
            <a:lvl4pPr marL="1412327" indent="0" algn="ctr">
              <a:buNone/>
              <a:defRPr sz="1647"/>
            </a:lvl4pPr>
            <a:lvl5pPr marL="1883103" indent="0" algn="ctr">
              <a:buNone/>
              <a:defRPr sz="1647"/>
            </a:lvl5pPr>
            <a:lvl6pPr marL="2353880" indent="0" algn="ctr">
              <a:buNone/>
              <a:defRPr sz="1647"/>
            </a:lvl6pPr>
            <a:lvl7pPr marL="2824655" indent="0" algn="ctr">
              <a:buNone/>
              <a:defRPr sz="1647"/>
            </a:lvl7pPr>
            <a:lvl8pPr marL="3295432" indent="0" algn="ctr">
              <a:buNone/>
              <a:defRPr sz="1647"/>
            </a:lvl8pPr>
            <a:lvl9pPr marL="3766208" indent="0" algn="ctr">
              <a:buNone/>
              <a:defRPr sz="164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7C414-259A-4835-84E8-0C9468F5CD5B}" type="datetimeFigureOut">
              <a:rPr lang="en-IN" smtClean="0"/>
              <a:t>31-08-2025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59666-4C39-419D-9D55-0FB06C47C39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0777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7C414-259A-4835-84E8-0C9468F5CD5B}" type="datetimeFigureOut">
              <a:rPr lang="en-IN" smtClean="0"/>
              <a:t>31-08-2025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59666-4C39-419D-9D55-0FB06C47C39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18603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2793" y="422599"/>
            <a:ext cx="2706603" cy="672666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62983" y="422599"/>
            <a:ext cx="7962905" cy="672666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7C414-259A-4835-84E8-0C9468F5CD5B}" type="datetimeFigureOut">
              <a:rPr lang="en-IN" smtClean="0"/>
              <a:t>31-08-2025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59666-4C39-419D-9D55-0FB06C47C39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39094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7C414-259A-4835-84E8-0C9468F5CD5B}" type="datetimeFigureOut">
              <a:rPr lang="en-IN" smtClean="0"/>
              <a:t>31-08-2025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59666-4C39-419D-9D55-0FB06C47C39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77377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445" y="1978868"/>
            <a:ext cx="10826413" cy="3301779"/>
          </a:xfrm>
        </p:spPr>
        <p:txBody>
          <a:bodyPr anchor="b"/>
          <a:lstStyle>
            <a:lvl1pPr>
              <a:defRPr sz="617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445" y="5311879"/>
            <a:ext cx="10826413" cy="1736328"/>
          </a:xfrm>
        </p:spPr>
        <p:txBody>
          <a:bodyPr/>
          <a:lstStyle>
            <a:lvl1pPr marL="0" indent="0">
              <a:buNone/>
              <a:defRPr sz="2471">
                <a:solidFill>
                  <a:schemeClr val="tx1">
                    <a:tint val="75000"/>
                  </a:schemeClr>
                </a:solidFill>
              </a:defRPr>
            </a:lvl1pPr>
            <a:lvl2pPr marL="470777" indent="0">
              <a:buNone/>
              <a:defRPr sz="2059">
                <a:solidFill>
                  <a:schemeClr val="tx1">
                    <a:tint val="75000"/>
                  </a:schemeClr>
                </a:solidFill>
              </a:defRPr>
            </a:lvl2pPr>
            <a:lvl3pPr marL="941552" indent="0">
              <a:buNone/>
              <a:defRPr sz="1853">
                <a:solidFill>
                  <a:schemeClr val="tx1">
                    <a:tint val="75000"/>
                  </a:schemeClr>
                </a:solidFill>
              </a:defRPr>
            </a:lvl3pPr>
            <a:lvl4pPr marL="1412327" indent="0">
              <a:buNone/>
              <a:defRPr sz="1647">
                <a:solidFill>
                  <a:schemeClr val="tx1">
                    <a:tint val="75000"/>
                  </a:schemeClr>
                </a:solidFill>
              </a:defRPr>
            </a:lvl4pPr>
            <a:lvl5pPr marL="1883103" indent="0">
              <a:buNone/>
              <a:defRPr sz="1647">
                <a:solidFill>
                  <a:schemeClr val="tx1">
                    <a:tint val="75000"/>
                  </a:schemeClr>
                </a:solidFill>
              </a:defRPr>
            </a:lvl5pPr>
            <a:lvl6pPr marL="2353880" indent="0">
              <a:buNone/>
              <a:defRPr sz="1647">
                <a:solidFill>
                  <a:schemeClr val="tx1">
                    <a:tint val="75000"/>
                  </a:schemeClr>
                </a:solidFill>
              </a:defRPr>
            </a:lvl6pPr>
            <a:lvl7pPr marL="2824655" indent="0">
              <a:buNone/>
              <a:defRPr sz="1647">
                <a:solidFill>
                  <a:schemeClr val="tx1">
                    <a:tint val="75000"/>
                  </a:schemeClr>
                </a:solidFill>
              </a:defRPr>
            </a:lvl7pPr>
            <a:lvl8pPr marL="3295432" indent="0">
              <a:buNone/>
              <a:defRPr sz="1647">
                <a:solidFill>
                  <a:schemeClr val="tx1">
                    <a:tint val="75000"/>
                  </a:schemeClr>
                </a:solidFill>
              </a:defRPr>
            </a:lvl8pPr>
            <a:lvl9pPr marL="3766208" indent="0">
              <a:buNone/>
              <a:defRPr sz="164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7C414-259A-4835-84E8-0C9468F5CD5B}" type="datetimeFigureOut">
              <a:rPr lang="en-IN" smtClean="0"/>
              <a:t>31-08-2025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59666-4C39-419D-9D55-0FB06C47C39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7179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62975" y="2112992"/>
            <a:ext cx="5334754" cy="50362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54634" y="2112992"/>
            <a:ext cx="5334754" cy="50362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7C414-259A-4835-84E8-0C9468F5CD5B}" type="datetimeFigureOut">
              <a:rPr lang="en-IN" smtClean="0"/>
              <a:t>31-08-2025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59666-4C39-419D-9D55-0FB06C47C39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11126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4618" y="422600"/>
            <a:ext cx="10826413" cy="15342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4614" y="1945793"/>
            <a:ext cx="5310237" cy="953602"/>
          </a:xfrm>
        </p:spPr>
        <p:txBody>
          <a:bodyPr anchor="b"/>
          <a:lstStyle>
            <a:lvl1pPr marL="0" indent="0">
              <a:buNone/>
              <a:defRPr sz="2471" b="1"/>
            </a:lvl1pPr>
            <a:lvl2pPr marL="470777" indent="0">
              <a:buNone/>
              <a:defRPr sz="2059" b="1"/>
            </a:lvl2pPr>
            <a:lvl3pPr marL="941552" indent="0">
              <a:buNone/>
              <a:defRPr sz="1853" b="1"/>
            </a:lvl3pPr>
            <a:lvl4pPr marL="1412327" indent="0">
              <a:buNone/>
              <a:defRPr sz="1647" b="1"/>
            </a:lvl4pPr>
            <a:lvl5pPr marL="1883103" indent="0">
              <a:buNone/>
              <a:defRPr sz="1647" b="1"/>
            </a:lvl5pPr>
            <a:lvl6pPr marL="2353880" indent="0">
              <a:buNone/>
              <a:defRPr sz="1647" b="1"/>
            </a:lvl6pPr>
            <a:lvl7pPr marL="2824655" indent="0">
              <a:buNone/>
              <a:defRPr sz="1647" b="1"/>
            </a:lvl7pPr>
            <a:lvl8pPr marL="3295432" indent="0">
              <a:buNone/>
              <a:defRPr sz="1647" b="1"/>
            </a:lvl8pPr>
            <a:lvl9pPr marL="3766208" indent="0">
              <a:buNone/>
              <a:defRPr sz="164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64614" y="2899393"/>
            <a:ext cx="5310237" cy="42645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54642" y="1945793"/>
            <a:ext cx="5336389" cy="953602"/>
          </a:xfrm>
        </p:spPr>
        <p:txBody>
          <a:bodyPr anchor="b"/>
          <a:lstStyle>
            <a:lvl1pPr marL="0" indent="0">
              <a:buNone/>
              <a:defRPr sz="2471" b="1"/>
            </a:lvl1pPr>
            <a:lvl2pPr marL="470777" indent="0">
              <a:buNone/>
              <a:defRPr sz="2059" b="1"/>
            </a:lvl2pPr>
            <a:lvl3pPr marL="941552" indent="0">
              <a:buNone/>
              <a:defRPr sz="1853" b="1"/>
            </a:lvl3pPr>
            <a:lvl4pPr marL="1412327" indent="0">
              <a:buNone/>
              <a:defRPr sz="1647" b="1"/>
            </a:lvl4pPr>
            <a:lvl5pPr marL="1883103" indent="0">
              <a:buNone/>
              <a:defRPr sz="1647" b="1"/>
            </a:lvl5pPr>
            <a:lvl6pPr marL="2353880" indent="0">
              <a:buNone/>
              <a:defRPr sz="1647" b="1"/>
            </a:lvl6pPr>
            <a:lvl7pPr marL="2824655" indent="0">
              <a:buNone/>
              <a:defRPr sz="1647" b="1"/>
            </a:lvl7pPr>
            <a:lvl8pPr marL="3295432" indent="0">
              <a:buNone/>
              <a:defRPr sz="1647" b="1"/>
            </a:lvl8pPr>
            <a:lvl9pPr marL="3766208" indent="0">
              <a:buNone/>
              <a:defRPr sz="164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54642" y="2899393"/>
            <a:ext cx="5336389" cy="42645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7C414-259A-4835-84E8-0C9468F5CD5B}" type="datetimeFigureOut">
              <a:rPr lang="en-IN" smtClean="0"/>
              <a:t>31-08-2025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59666-4C39-419D-9D55-0FB06C47C39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66783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7C414-259A-4835-84E8-0C9468F5CD5B}" type="datetimeFigureOut">
              <a:rPr lang="en-IN" smtClean="0"/>
              <a:t>31-08-2025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59666-4C39-419D-9D55-0FB06C47C39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73321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7C414-259A-4835-84E8-0C9468F5CD5B}" type="datetimeFigureOut">
              <a:rPr lang="en-IN" smtClean="0"/>
              <a:t>31-08-2025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59666-4C39-419D-9D55-0FB06C47C39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96202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4619" y="529168"/>
            <a:ext cx="4048463" cy="1852083"/>
          </a:xfrm>
        </p:spPr>
        <p:txBody>
          <a:bodyPr anchor="b"/>
          <a:lstStyle>
            <a:lvl1pPr>
              <a:defRPr sz="32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6389" y="1142853"/>
            <a:ext cx="6354634" cy="5640770"/>
          </a:xfrm>
        </p:spPr>
        <p:txBody>
          <a:bodyPr/>
          <a:lstStyle>
            <a:lvl1pPr>
              <a:defRPr sz="3295"/>
            </a:lvl1pPr>
            <a:lvl2pPr>
              <a:defRPr sz="2883"/>
            </a:lvl2pPr>
            <a:lvl3pPr>
              <a:defRPr sz="2471"/>
            </a:lvl3pPr>
            <a:lvl4pPr>
              <a:defRPr sz="2059"/>
            </a:lvl4pPr>
            <a:lvl5pPr>
              <a:defRPr sz="2059"/>
            </a:lvl5pPr>
            <a:lvl6pPr>
              <a:defRPr sz="2059"/>
            </a:lvl6pPr>
            <a:lvl7pPr>
              <a:defRPr sz="2059"/>
            </a:lvl7pPr>
            <a:lvl8pPr>
              <a:defRPr sz="2059"/>
            </a:lvl8pPr>
            <a:lvl9pPr>
              <a:defRPr sz="205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4619" y="2381250"/>
            <a:ext cx="4048463" cy="4411560"/>
          </a:xfrm>
        </p:spPr>
        <p:txBody>
          <a:bodyPr/>
          <a:lstStyle>
            <a:lvl1pPr marL="0" indent="0">
              <a:buNone/>
              <a:defRPr sz="1647"/>
            </a:lvl1pPr>
            <a:lvl2pPr marL="470777" indent="0">
              <a:buNone/>
              <a:defRPr sz="1441"/>
            </a:lvl2pPr>
            <a:lvl3pPr marL="941552" indent="0">
              <a:buNone/>
              <a:defRPr sz="1236"/>
            </a:lvl3pPr>
            <a:lvl4pPr marL="1412327" indent="0">
              <a:buNone/>
              <a:defRPr sz="1030"/>
            </a:lvl4pPr>
            <a:lvl5pPr marL="1883103" indent="0">
              <a:buNone/>
              <a:defRPr sz="1030"/>
            </a:lvl5pPr>
            <a:lvl6pPr marL="2353880" indent="0">
              <a:buNone/>
              <a:defRPr sz="1030"/>
            </a:lvl6pPr>
            <a:lvl7pPr marL="2824655" indent="0">
              <a:buNone/>
              <a:defRPr sz="1030"/>
            </a:lvl7pPr>
            <a:lvl8pPr marL="3295432" indent="0">
              <a:buNone/>
              <a:defRPr sz="1030"/>
            </a:lvl8pPr>
            <a:lvl9pPr marL="3766208" indent="0">
              <a:buNone/>
              <a:defRPr sz="103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7C414-259A-4835-84E8-0C9468F5CD5B}" type="datetimeFigureOut">
              <a:rPr lang="en-IN" smtClean="0"/>
              <a:t>31-08-2025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59666-4C39-419D-9D55-0FB06C47C39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48755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4619" y="529168"/>
            <a:ext cx="4048463" cy="1852083"/>
          </a:xfrm>
        </p:spPr>
        <p:txBody>
          <a:bodyPr anchor="b"/>
          <a:lstStyle>
            <a:lvl1pPr>
              <a:defRPr sz="32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336389" y="1142853"/>
            <a:ext cx="6354634" cy="5640770"/>
          </a:xfrm>
        </p:spPr>
        <p:txBody>
          <a:bodyPr anchor="t"/>
          <a:lstStyle>
            <a:lvl1pPr marL="0" indent="0">
              <a:buNone/>
              <a:defRPr sz="3295"/>
            </a:lvl1pPr>
            <a:lvl2pPr marL="470777" indent="0">
              <a:buNone/>
              <a:defRPr sz="2883"/>
            </a:lvl2pPr>
            <a:lvl3pPr marL="941552" indent="0">
              <a:buNone/>
              <a:defRPr sz="2471"/>
            </a:lvl3pPr>
            <a:lvl4pPr marL="1412327" indent="0">
              <a:buNone/>
              <a:defRPr sz="2059"/>
            </a:lvl4pPr>
            <a:lvl5pPr marL="1883103" indent="0">
              <a:buNone/>
              <a:defRPr sz="2059"/>
            </a:lvl5pPr>
            <a:lvl6pPr marL="2353880" indent="0">
              <a:buNone/>
              <a:defRPr sz="2059"/>
            </a:lvl6pPr>
            <a:lvl7pPr marL="2824655" indent="0">
              <a:buNone/>
              <a:defRPr sz="2059"/>
            </a:lvl7pPr>
            <a:lvl8pPr marL="3295432" indent="0">
              <a:buNone/>
              <a:defRPr sz="2059"/>
            </a:lvl8pPr>
            <a:lvl9pPr marL="3766208" indent="0">
              <a:buNone/>
              <a:defRPr sz="205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4619" y="2381250"/>
            <a:ext cx="4048463" cy="4411560"/>
          </a:xfrm>
        </p:spPr>
        <p:txBody>
          <a:bodyPr/>
          <a:lstStyle>
            <a:lvl1pPr marL="0" indent="0">
              <a:buNone/>
              <a:defRPr sz="1647"/>
            </a:lvl1pPr>
            <a:lvl2pPr marL="470777" indent="0">
              <a:buNone/>
              <a:defRPr sz="1441"/>
            </a:lvl2pPr>
            <a:lvl3pPr marL="941552" indent="0">
              <a:buNone/>
              <a:defRPr sz="1236"/>
            </a:lvl3pPr>
            <a:lvl4pPr marL="1412327" indent="0">
              <a:buNone/>
              <a:defRPr sz="1030"/>
            </a:lvl4pPr>
            <a:lvl5pPr marL="1883103" indent="0">
              <a:buNone/>
              <a:defRPr sz="1030"/>
            </a:lvl5pPr>
            <a:lvl6pPr marL="2353880" indent="0">
              <a:buNone/>
              <a:defRPr sz="1030"/>
            </a:lvl6pPr>
            <a:lvl7pPr marL="2824655" indent="0">
              <a:buNone/>
              <a:defRPr sz="1030"/>
            </a:lvl7pPr>
            <a:lvl8pPr marL="3295432" indent="0">
              <a:buNone/>
              <a:defRPr sz="1030"/>
            </a:lvl8pPr>
            <a:lvl9pPr marL="3766208" indent="0">
              <a:buNone/>
              <a:defRPr sz="103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7C414-259A-4835-84E8-0C9468F5CD5B}" type="datetimeFigureOut">
              <a:rPr lang="en-IN" smtClean="0"/>
              <a:t>31-08-2025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59666-4C39-419D-9D55-0FB06C47C39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94974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62975" y="422600"/>
            <a:ext cx="10826413" cy="15342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2975" y="2112992"/>
            <a:ext cx="10826413" cy="50362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2975" y="7356887"/>
            <a:ext cx="2824282" cy="42259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3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77C414-259A-4835-84E8-0C9468F5CD5B}" type="datetimeFigureOut">
              <a:rPr lang="en-IN" smtClean="0"/>
              <a:t>31-08-2025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57970" y="7356887"/>
            <a:ext cx="4236423" cy="42259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3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865106" y="7356887"/>
            <a:ext cx="2824282" cy="42259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3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159666-4C39-419D-9D55-0FB06C47C39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79214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41552" rtl="0" eaLnBrk="1" latinLnBrk="0" hangingPunct="1">
        <a:lnSpc>
          <a:spcPct val="90000"/>
        </a:lnSpc>
        <a:spcBef>
          <a:spcPct val="0"/>
        </a:spcBef>
        <a:buNone/>
        <a:defRPr sz="453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35387" indent="-235387" algn="l" defTabSz="941552" rtl="0" eaLnBrk="1" latinLnBrk="0" hangingPunct="1">
        <a:lnSpc>
          <a:spcPct val="90000"/>
        </a:lnSpc>
        <a:spcBef>
          <a:spcPts val="1030"/>
        </a:spcBef>
        <a:buFont typeface="Arial" panose="020B0604020202020204" pitchFamily="34" charset="0"/>
        <a:buChar char="•"/>
        <a:defRPr sz="2883" kern="1200">
          <a:solidFill>
            <a:schemeClr val="tx1"/>
          </a:solidFill>
          <a:latin typeface="+mn-lt"/>
          <a:ea typeface="+mn-ea"/>
          <a:cs typeface="+mn-cs"/>
        </a:defRPr>
      </a:lvl1pPr>
      <a:lvl2pPr marL="706164" indent="-235387" algn="l" defTabSz="941552" rtl="0" eaLnBrk="1" latinLnBrk="0" hangingPunct="1">
        <a:lnSpc>
          <a:spcPct val="90000"/>
        </a:lnSpc>
        <a:spcBef>
          <a:spcPts val="515"/>
        </a:spcBef>
        <a:buFont typeface="Arial" panose="020B0604020202020204" pitchFamily="34" charset="0"/>
        <a:buChar char="•"/>
        <a:defRPr sz="2471" kern="1200">
          <a:solidFill>
            <a:schemeClr val="tx1"/>
          </a:solidFill>
          <a:latin typeface="+mn-lt"/>
          <a:ea typeface="+mn-ea"/>
          <a:cs typeface="+mn-cs"/>
        </a:defRPr>
      </a:lvl2pPr>
      <a:lvl3pPr marL="1176939" indent="-235387" algn="l" defTabSz="941552" rtl="0" eaLnBrk="1" latinLnBrk="0" hangingPunct="1">
        <a:lnSpc>
          <a:spcPct val="90000"/>
        </a:lnSpc>
        <a:spcBef>
          <a:spcPts val="515"/>
        </a:spcBef>
        <a:buFont typeface="Arial" panose="020B0604020202020204" pitchFamily="34" charset="0"/>
        <a:buChar char="•"/>
        <a:defRPr sz="2059" kern="1200">
          <a:solidFill>
            <a:schemeClr val="tx1"/>
          </a:solidFill>
          <a:latin typeface="+mn-lt"/>
          <a:ea typeface="+mn-ea"/>
          <a:cs typeface="+mn-cs"/>
        </a:defRPr>
      </a:lvl3pPr>
      <a:lvl4pPr marL="1647716" indent="-235387" algn="l" defTabSz="941552" rtl="0" eaLnBrk="1" latinLnBrk="0" hangingPunct="1">
        <a:lnSpc>
          <a:spcPct val="90000"/>
        </a:lnSpc>
        <a:spcBef>
          <a:spcPts val="515"/>
        </a:spcBef>
        <a:buFont typeface="Arial" panose="020B0604020202020204" pitchFamily="34" charset="0"/>
        <a:buChar char="•"/>
        <a:defRPr sz="1853" kern="1200">
          <a:solidFill>
            <a:schemeClr val="tx1"/>
          </a:solidFill>
          <a:latin typeface="+mn-lt"/>
          <a:ea typeface="+mn-ea"/>
          <a:cs typeface="+mn-cs"/>
        </a:defRPr>
      </a:lvl4pPr>
      <a:lvl5pPr marL="2118492" indent="-235387" algn="l" defTabSz="941552" rtl="0" eaLnBrk="1" latinLnBrk="0" hangingPunct="1">
        <a:lnSpc>
          <a:spcPct val="90000"/>
        </a:lnSpc>
        <a:spcBef>
          <a:spcPts val="515"/>
        </a:spcBef>
        <a:buFont typeface="Arial" panose="020B0604020202020204" pitchFamily="34" charset="0"/>
        <a:buChar char="•"/>
        <a:defRPr sz="1853" kern="1200">
          <a:solidFill>
            <a:schemeClr val="tx1"/>
          </a:solidFill>
          <a:latin typeface="+mn-lt"/>
          <a:ea typeface="+mn-ea"/>
          <a:cs typeface="+mn-cs"/>
        </a:defRPr>
      </a:lvl5pPr>
      <a:lvl6pPr marL="2589268" indent="-235387" algn="l" defTabSz="941552" rtl="0" eaLnBrk="1" latinLnBrk="0" hangingPunct="1">
        <a:lnSpc>
          <a:spcPct val="90000"/>
        </a:lnSpc>
        <a:spcBef>
          <a:spcPts val="515"/>
        </a:spcBef>
        <a:buFont typeface="Arial" panose="020B0604020202020204" pitchFamily="34" charset="0"/>
        <a:buChar char="•"/>
        <a:defRPr sz="1853" kern="1200">
          <a:solidFill>
            <a:schemeClr val="tx1"/>
          </a:solidFill>
          <a:latin typeface="+mn-lt"/>
          <a:ea typeface="+mn-ea"/>
          <a:cs typeface="+mn-cs"/>
        </a:defRPr>
      </a:lvl6pPr>
      <a:lvl7pPr marL="3060043" indent="-235387" algn="l" defTabSz="941552" rtl="0" eaLnBrk="1" latinLnBrk="0" hangingPunct="1">
        <a:lnSpc>
          <a:spcPct val="90000"/>
        </a:lnSpc>
        <a:spcBef>
          <a:spcPts val="515"/>
        </a:spcBef>
        <a:buFont typeface="Arial" panose="020B0604020202020204" pitchFamily="34" charset="0"/>
        <a:buChar char="•"/>
        <a:defRPr sz="1853" kern="1200">
          <a:solidFill>
            <a:schemeClr val="tx1"/>
          </a:solidFill>
          <a:latin typeface="+mn-lt"/>
          <a:ea typeface="+mn-ea"/>
          <a:cs typeface="+mn-cs"/>
        </a:defRPr>
      </a:lvl7pPr>
      <a:lvl8pPr marL="3530819" indent="-235387" algn="l" defTabSz="941552" rtl="0" eaLnBrk="1" latinLnBrk="0" hangingPunct="1">
        <a:lnSpc>
          <a:spcPct val="90000"/>
        </a:lnSpc>
        <a:spcBef>
          <a:spcPts val="515"/>
        </a:spcBef>
        <a:buFont typeface="Arial" panose="020B0604020202020204" pitchFamily="34" charset="0"/>
        <a:buChar char="•"/>
        <a:defRPr sz="1853" kern="1200">
          <a:solidFill>
            <a:schemeClr val="tx1"/>
          </a:solidFill>
          <a:latin typeface="+mn-lt"/>
          <a:ea typeface="+mn-ea"/>
          <a:cs typeface="+mn-cs"/>
        </a:defRPr>
      </a:lvl8pPr>
      <a:lvl9pPr marL="4001595" indent="-235387" algn="l" defTabSz="941552" rtl="0" eaLnBrk="1" latinLnBrk="0" hangingPunct="1">
        <a:lnSpc>
          <a:spcPct val="90000"/>
        </a:lnSpc>
        <a:spcBef>
          <a:spcPts val="515"/>
        </a:spcBef>
        <a:buFont typeface="Arial" panose="020B0604020202020204" pitchFamily="34" charset="0"/>
        <a:buChar char="•"/>
        <a:defRPr sz="185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41552" rtl="0" eaLnBrk="1" latinLnBrk="0" hangingPunct="1">
        <a:defRPr sz="1853" kern="1200">
          <a:solidFill>
            <a:schemeClr val="tx1"/>
          </a:solidFill>
          <a:latin typeface="+mn-lt"/>
          <a:ea typeface="+mn-ea"/>
          <a:cs typeface="+mn-cs"/>
        </a:defRPr>
      </a:lvl1pPr>
      <a:lvl2pPr marL="470777" algn="l" defTabSz="941552" rtl="0" eaLnBrk="1" latinLnBrk="0" hangingPunct="1">
        <a:defRPr sz="1853" kern="1200">
          <a:solidFill>
            <a:schemeClr val="tx1"/>
          </a:solidFill>
          <a:latin typeface="+mn-lt"/>
          <a:ea typeface="+mn-ea"/>
          <a:cs typeface="+mn-cs"/>
        </a:defRPr>
      </a:lvl2pPr>
      <a:lvl3pPr marL="941552" algn="l" defTabSz="941552" rtl="0" eaLnBrk="1" latinLnBrk="0" hangingPunct="1">
        <a:defRPr sz="1853" kern="1200">
          <a:solidFill>
            <a:schemeClr val="tx1"/>
          </a:solidFill>
          <a:latin typeface="+mn-lt"/>
          <a:ea typeface="+mn-ea"/>
          <a:cs typeface="+mn-cs"/>
        </a:defRPr>
      </a:lvl3pPr>
      <a:lvl4pPr marL="1412327" algn="l" defTabSz="941552" rtl="0" eaLnBrk="1" latinLnBrk="0" hangingPunct="1">
        <a:defRPr sz="1853" kern="1200">
          <a:solidFill>
            <a:schemeClr val="tx1"/>
          </a:solidFill>
          <a:latin typeface="+mn-lt"/>
          <a:ea typeface="+mn-ea"/>
          <a:cs typeface="+mn-cs"/>
        </a:defRPr>
      </a:lvl4pPr>
      <a:lvl5pPr marL="1883103" algn="l" defTabSz="941552" rtl="0" eaLnBrk="1" latinLnBrk="0" hangingPunct="1">
        <a:defRPr sz="1853" kern="1200">
          <a:solidFill>
            <a:schemeClr val="tx1"/>
          </a:solidFill>
          <a:latin typeface="+mn-lt"/>
          <a:ea typeface="+mn-ea"/>
          <a:cs typeface="+mn-cs"/>
        </a:defRPr>
      </a:lvl5pPr>
      <a:lvl6pPr marL="2353880" algn="l" defTabSz="941552" rtl="0" eaLnBrk="1" latinLnBrk="0" hangingPunct="1">
        <a:defRPr sz="1853" kern="1200">
          <a:solidFill>
            <a:schemeClr val="tx1"/>
          </a:solidFill>
          <a:latin typeface="+mn-lt"/>
          <a:ea typeface="+mn-ea"/>
          <a:cs typeface="+mn-cs"/>
        </a:defRPr>
      </a:lvl6pPr>
      <a:lvl7pPr marL="2824655" algn="l" defTabSz="941552" rtl="0" eaLnBrk="1" latinLnBrk="0" hangingPunct="1">
        <a:defRPr sz="1853" kern="1200">
          <a:solidFill>
            <a:schemeClr val="tx1"/>
          </a:solidFill>
          <a:latin typeface="+mn-lt"/>
          <a:ea typeface="+mn-ea"/>
          <a:cs typeface="+mn-cs"/>
        </a:defRPr>
      </a:lvl7pPr>
      <a:lvl8pPr marL="3295432" algn="l" defTabSz="941552" rtl="0" eaLnBrk="1" latinLnBrk="0" hangingPunct="1">
        <a:defRPr sz="1853" kern="1200">
          <a:solidFill>
            <a:schemeClr val="tx1"/>
          </a:solidFill>
          <a:latin typeface="+mn-lt"/>
          <a:ea typeface="+mn-ea"/>
          <a:cs typeface="+mn-cs"/>
        </a:defRPr>
      </a:lvl8pPr>
      <a:lvl9pPr marL="3766208" algn="l" defTabSz="941552" rtl="0" eaLnBrk="1" latinLnBrk="0" hangingPunct="1">
        <a:defRPr sz="185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7" Type="http://schemas.openxmlformats.org/officeDocument/2006/relationships/image" Target="../media/image11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B83AD-1339-1BE1-D9D8-E83A45B171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403469" y="493787"/>
            <a:ext cx="12955832" cy="1704702"/>
          </a:xfrm>
        </p:spPr>
        <p:txBody>
          <a:bodyPr>
            <a:normAutofit/>
          </a:bodyPr>
          <a:lstStyle/>
          <a:p>
            <a:r>
              <a:rPr lang="en-IN" sz="5400" b="1" dirty="0">
                <a:gradFill flip="none" rotWithShape="1">
                  <a:gsLst>
                    <a:gs pos="25000">
                      <a:srgbClr val="FF6600"/>
                    </a:gs>
                    <a:gs pos="30000">
                      <a:srgbClr val="FF6600"/>
                    </a:gs>
                    <a:gs pos="52000">
                      <a:srgbClr val="FF0000"/>
                    </a:gs>
                    <a:gs pos="68000">
                      <a:srgbClr val="C00000"/>
                    </a:gs>
                  </a:gsLst>
                  <a:lin ang="0" scaled="1"/>
                  <a:tileRect/>
                </a:gradFill>
                <a:latin typeface="Montserrat" panose="00000500000000000000" pitchFamily="2" charset="0"/>
              </a:rPr>
              <a:t>Quick-Commerce</a:t>
            </a:r>
            <a:r>
              <a:rPr lang="en-IN" sz="5400" b="1" dirty="0">
                <a:latin typeface="Montserrat" panose="00000500000000000000" pitchFamily="2" charset="0"/>
              </a:rPr>
              <a:t> Unveiled</a:t>
            </a:r>
            <a:br>
              <a:rPr lang="en-IN" sz="5400" dirty="0">
                <a:latin typeface="Montserrat" panose="00000500000000000000" pitchFamily="2" charset="0"/>
              </a:rPr>
            </a:br>
            <a:endParaRPr lang="en-IN" sz="5400" dirty="0">
              <a:latin typeface="Montserrat" panose="00000500000000000000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3C1025-A2B9-A491-277D-05BC17E122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67310" y="1377043"/>
            <a:ext cx="9414272" cy="1704702"/>
          </a:xfrm>
        </p:spPr>
        <p:txBody>
          <a:bodyPr>
            <a:normAutofit/>
          </a:bodyPr>
          <a:lstStyle/>
          <a:p>
            <a:r>
              <a:rPr lang="en-IN" sz="2000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1 Lakh Orders Reveal Who Wins on Speed, Loyalty &amp; Market Share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8630D4-417D-EE2A-7039-DE023D9737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1774" y="2386379"/>
            <a:ext cx="9805343" cy="4780740"/>
          </a:xfrm>
          <a:prstGeom prst="roundRect">
            <a:avLst>
              <a:gd name="adj" fmla="val 597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0872912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7E6EA-FAF5-19C9-B216-47C262BE62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289" y="130640"/>
            <a:ext cx="10826413" cy="893338"/>
          </a:xfrm>
        </p:spPr>
        <p:txBody>
          <a:bodyPr>
            <a:normAutofit/>
          </a:bodyPr>
          <a:lstStyle/>
          <a:p>
            <a:r>
              <a:rPr lang="en-GB" sz="2400" b="1" dirty="0">
                <a:latin typeface="Montserrat" panose="00000500000000000000" pitchFamily="2" charset="0"/>
              </a:rPr>
              <a:t>Who Wins in Customer Satisfaction?</a:t>
            </a:r>
            <a:endParaRPr lang="en-IN" sz="2400" b="1" dirty="0">
              <a:latin typeface="Montserrat" panose="00000500000000000000" pitchFamily="2" charset="0"/>
            </a:endParaRP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0BF58091-41B6-B92D-46C9-5A9FA48E4B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9936" y="1998344"/>
            <a:ext cx="9732489" cy="5808516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D30CE0C-F49A-2803-D5E7-9C517DE376F0}"/>
              </a:ext>
            </a:extLst>
          </p:cNvPr>
          <p:cNvSpPr txBox="1"/>
          <p:nvPr/>
        </p:nvSpPr>
        <p:spPr>
          <a:xfrm>
            <a:off x="177289" y="1257024"/>
            <a:ext cx="1237507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GB" sz="2000" b="1" i="1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Blinkit</a:t>
            </a:r>
            <a:r>
              <a:rPr lang="en-GB" sz="2000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leads in orders and revenue, but</a:t>
            </a:r>
            <a:r>
              <a:rPr lang="en-GB" sz="2400" b="1" i="1" dirty="0">
                <a:solidFill>
                  <a:srgbClr val="FF66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Swiggy </a:t>
            </a:r>
            <a:r>
              <a:rPr lang="en-GB" sz="2400" b="1" i="1" dirty="0" err="1">
                <a:solidFill>
                  <a:srgbClr val="FF66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Instamart</a:t>
            </a:r>
            <a:r>
              <a:rPr lang="en-GB" sz="2400" b="1" i="1" dirty="0">
                <a:solidFill>
                  <a:srgbClr val="FF66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GB" sz="2000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wins the trust</a:t>
            </a:r>
            <a:r>
              <a:rPr lang="en-GB" sz="2000" i="1" dirty="0">
                <a:solidFill>
                  <a:srgbClr val="FF66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GB" sz="2100" b="1" i="1" dirty="0">
                <a:solidFill>
                  <a:srgbClr val="FF0066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84% </a:t>
            </a:r>
            <a:r>
              <a:rPr lang="en-GB" sz="2000" b="1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satisfied vs </a:t>
            </a:r>
            <a:r>
              <a:rPr lang="en-GB" sz="2000" b="1" i="1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Blinkit’s</a:t>
            </a:r>
            <a:r>
              <a:rPr lang="en-GB" sz="2000" b="1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75%. </a:t>
            </a:r>
          </a:p>
          <a:p>
            <a:br>
              <a:rPr lang="en-GB" sz="2000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endParaRPr lang="en-IN" sz="2000" i="1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375EBCB-39C7-519D-0240-D0E4B828A265}"/>
              </a:ext>
            </a:extLst>
          </p:cNvPr>
          <p:cNvSpPr txBox="1"/>
          <p:nvPr/>
        </p:nvSpPr>
        <p:spPr>
          <a:xfrm>
            <a:off x="3683292" y="2334242"/>
            <a:ext cx="51857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Blinkit</a:t>
            </a:r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Leads in Sales, But Swiggy Wins Hearts ❤️</a:t>
            </a:r>
          </a:p>
          <a:p>
            <a:endParaRPr lang="en-IN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4805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8" name="Picture 10" descr="Speed Meter For Automobile Or Byke, Meter, Speed Meter, Byke Speed Meter PNG  and Vector with Transparent Background for Free Download">
            <a:extLst>
              <a:ext uri="{FF2B5EF4-FFF2-40B4-BE49-F238E27FC236}">
                <a16:creationId xmlns:a16="http://schemas.microsoft.com/office/drawing/2014/main" id="{2A62CA25-4F0A-B40E-C230-6342BEB4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5848" y="-250548"/>
            <a:ext cx="1395412" cy="1395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4EEF287-4458-3DD7-CFA2-F8F1EA0F2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301" y="292736"/>
            <a:ext cx="10826413" cy="704213"/>
          </a:xfrm>
        </p:spPr>
        <p:txBody>
          <a:bodyPr>
            <a:normAutofit/>
          </a:bodyPr>
          <a:lstStyle/>
          <a:p>
            <a:pPr algn="just"/>
            <a:r>
              <a:rPr lang="en-GB" sz="3200" b="1" dirty="0">
                <a:latin typeface="Montserrat" panose="00000500000000000000" pitchFamily="2" charset="0"/>
              </a:rPr>
              <a:t>Ratings are driven by  </a:t>
            </a:r>
            <a:r>
              <a:rPr lang="en-GB" sz="4400" b="1" i="1" dirty="0">
                <a:solidFill>
                  <a:srgbClr val="FF0000"/>
                </a:solidFill>
                <a:latin typeface="Montserrat" panose="00000500000000000000" pitchFamily="2" charset="0"/>
              </a:rPr>
              <a:t>SPEED</a:t>
            </a:r>
            <a:endParaRPr lang="en-IN" sz="3200" b="1" i="1" dirty="0">
              <a:solidFill>
                <a:srgbClr val="FF0000"/>
              </a:solidFill>
              <a:latin typeface="Montserrat" panose="00000500000000000000" pitchFamily="2" charset="0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FD7660D-A5EB-E982-D4DA-BA219B7BE9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945" y="1493195"/>
            <a:ext cx="10826413" cy="185830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1900" b="1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We </a:t>
            </a:r>
            <a:r>
              <a:rPr lang="en-GB" sz="1900" b="1" i="1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analyzed</a:t>
            </a:r>
            <a:r>
              <a:rPr lang="en-GB" sz="1900" b="1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what drives customer ratings across platforms</a:t>
            </a:r>
          </a:p>
          <a:p>
            <a:r>
              <a:rPr lang="en-GB" sz="1900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By performing regression analysis, we found that:</a:t>
            </a:r>
          </a:p>
          <a:p>
            <a:r>
              <a:rPr lang="en-GB" sz="1900" b="1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Delivery Time is the only significant driver of ratings.</a:t>
            </a:r>
            <a:endParaRPr lang="en-GB" sz="1900" i="1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GB" sz="1900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Other factors like cost or product category had </a:t>
            </a:r>
            <a:r>
              <a:rPr lang="en-GB" sz="1900" b="1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no measurable impact</a:t>
            </a:r>
            <a:r>
              <a:rPr lang="en-GB" sz="1900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</a:t>
            </a:r>
          </a:p>
          <a:p>
            <a:pPr marL="0" indent="0">
              <a:buNone/>
            </a:pPr>
            <a:endParaRPr lang="en-IN" sz="19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06E1FC8-B42A-B599-ACA1-9DCAA0408B77}"/>
              </a:ext>
            </a:extLst>
          </p:cNvPr>
          <p:cNvSpPr txBox="1"/>
          <p:nvPr/>
        </p:nvSpPr>
        <p:spPr>
          <a:xfrm>
            <a:off x="9829275" y="5310397"/>
            <a:ext cx="306887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6000" dirty="0"/>
              <a:t>🕗=⭐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E94E338-229C-8C5F-34D2-10D99637A4C4}"/>
              </a:ext>
            </a:extLst>
          </p:cNvPr>
          <p:cNvSpPr txBox="1"/>
          <p:nvPr/>
        </p:nvSpPr>
        <p:spPr>
          <a:xfrm>
            <a:off x="988894" y="3508786"/>
            <a:ext cx="1057457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>
                <a:solidFill>
                  <a:srgbClr val="FF0000"/>
                </a:solidFill>
                <a:latin typeface="Montserrat" panose="00000500000000000000" pitchFamily="2" charset="0"/>
              </a:rPr>
              <a:t>Every +10 min delay → rating drops by ~1.1 points.</a:t>
            </a:r>
            <a:endParaRPr lang="en-GB" sz="3200" dirty="0">
              <a:solidFill>
                <a:srgbClr val="FF0000"/>
              </a:solidFill>
              <a:latin typeface="Montserrat" panose="00000500000000000000" pitchFamily="2" charset="0"/>
            </a:endParaRPr>
          </a:p>
          <a:p>
            <a:endParaRPr lang="en-IN" sz="3200" dirty="0">
              <a:latin typeface="Montserrat" panose="00000500000000000000" pitchFamily="2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8AD9E6C-1655-3C25-5A5B-69499E5874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8958" y="5290179"/>
            <a:ext cx="1394642" cy="101566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DE63AE3-C51E-AC76-026E-344D67F7A264}"/>
              </a:ext>
            </a:extLst>
          </p:cNvPr>
          <p:cNvSpPr txBox="1"/>
          <p:nvPr/>
        </p:nvSpPr>
        <p:spPr>
          <a:xfrm>
            <a:off x="296968" y="4832762"/>
            <a:ext cx="9532307" cy="2403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2400" dirty="0">
                <a:latin typeface="Montserrat" panose="00000500000000000000" pitchFamily="2" charset="0"/>
              </a:rPr>
              <a:t>🏆</a:t>
            </a:r>
            <a:r>
              <a:rPr lang="en-GB" sz="2000" i="1" dirty="0">
                <a:latin typeface="Montserrat" panose="00000500000000000000" pitchFamily="2" charset="0"/>
              </a:rPr>
              <a:t>This is why </a:t>
            </a:r>
            <a:r>
              <a:rPr lang="en-GB" sz="2000" b="1" i="1" dirty="0">
                <a:solidFill>
                  <a:srgbClr val="FF6600"/>
                </a:solidFill>
                <a:latin typeface="Montserrat" panose="00000500000000000000" pitchFamily="2" charset="0"/>
              </a:rPr>
              <a:t>Swiggy </a:t>
            </a:r>
            <a:r>
              <a:rPr lang="en-GB" sz="2000" b="1" i="1" dirty="0" err="1">
                <a:solidFill>
                  <a:srgbClr val="FF6600"/>
                </a:solidFill>
                <a:latin typeface="Montserrat" panose="00000500000000000000" pitchFamily="2" charset="0"/>
              </a:rPr>
              <a:t>Instamart</a:t>
            </a:r>
            <a:r>
              <a:rPr lang="en-GB" sz="2000" b="1" i="1" dirty="0">
                <a:solidFill>
                  <a:srgbClr val="FF6600"/>
                </a:solidFill>
                <a:latin typeface="Montserrat" panose="00000500000000000000" pitchFamily="2" charset="0"/>
              </a:rPr>
              <a:t> </a:t>
            </a:r>
            <a:r>
              <a:rPr lang="en-GB" sz="2000" i="1" dirty="0">
                <a:latin typeface="Montserrat" panose="00000500000000000000" pitchFamily="2" charset="0"/>
              </a:rPr>
              <a:t>has the </a:t>
            </a:r>
            <a:r>
              <a:rPr lang="en-GB" sz="2000" b="1" i="1" dirty="0">
                <a:latin typeface="Montserrat" panose="00000500000000000000" pitchFamily="2" charset="0"/>
              </a:rPr>
              <a:t>most satisfied customers</a:t>
            </a:r>
            <a:endParaRPr lang="en-GB" sz="2000" dirty="0">
              <a:latin typeface="Montserrat" panose="000005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en-GB" sz="2000" b="1" dirty="0">
                <a:latin typeface="Montserrat" panose="00000500000000000000" pitchFamily="2" charset="0"/>
              </a:rPr>
              <a:t>	Fastest deliveries in the industry </a:t>
            </a:r>
            <a:r>
              <a:rPr lang="en-GB" sz="2000" dirty="0">
                <a:latin typeface="Montserrat" panose="00000500000000000000" pitchFamily="2" charset="0"/>
              </a:rPr>
              <a:t>(</a:t>
            </a:r>
            <a:r>
              <a:rPr lang="en-GB" sz="2000" dirty="0" err="1">
                <a:latin typeface="Montserrat" panose="00000500000000000000" pitchFamily="2" charset="0"/>
              </a:rPr>
              <a:t>Avg</a:t>
            </a:r>
            <a:r>
              <a:rPr lang="en-GB" sz="2000" dirty="0">
                <a:latin typeface="Montserrat" panose="00000500000000000000" pitchFamily="2" charset="0"/>
              </a:rPr>
              <a:t> = 11 min) </a:t>
            </a:r>
          </a:p>
          <a:p>
            <a:pPr>
              <a:lnSpc>
                <a:spcPct val="150000"/>
              </a:lnSpc>
            </a:pPr>
            <a:r>
              <a:rPr lang="en-GB" sz="2000" dirty="0">
                <a:latin typeface="Montserrat" panose="00000500000000000000" pitchFamily="2" charset="0"/>
              </a:rPr>
              <a:t>	Customers get their orders </a:t>
            </a:r>
            <a:r>
              <a:rPr lang="en-GB" sz="2000" i="1" dirty="0">
                <a:latin typeface="Montserrat" panose="00000500000000000000" pitchFamily="2" charset="0"/>
              </a:rPr>
              <a:t>before impatience sets in → higher 	ratings.</a:t>
            </a:r>
            <a:endParaRPr lang="en-GB" sz="2000" dirty="0">
              <a:latin typeface="Montserrat" panose="00000500000000000000" pitchFamily="2" charset="0"/>
            </a:endParaRPr>
          </a:p>
          <a:p>
            <a:pPr>
              <a:lnSpc>
                <a:spcPct val="150000"/>
              </a:lnSpc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432997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D36E5E3A-C2B3-C87A-90AF-A26924EC17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4002" y="1727717"/>
            <a:ext cx="9246147" cy="513674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DB0BAC4-3738-07A8-FC45-966C40226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7733" y="387423"/>
            <a:ext cx="11689388" cy="516323"/>
          </a:xfrm>
        </p:spPr>
        <p:txBody>
          <a:bodyPr>
            <a:normAutofit/>
          </a:bodyPr>
          <a:lstStyle/>
          <a:p>
            <a:r>
              <a:rPr lang="en-GB" sz="2200" b="1" dirty="0">
                <a:solidFill>
                  <a:srgbClr val="002060"/>
                </a:solidFill>
                <a:latin typeface="Montserrat" panose="00000500000000000000" pitchFamily="2" charset="0"/>
              </a:rPr>
              <a:t>Pinpointing Delivery Delays: Where They Happen</a:t>
            </a:r>
            <a:endParaRPr lang="en-IN" sz="2200" b="1" dirty="0">
              <a:solidFill>
                <a:srgbClr val="002060"/>
              </a:solidFill>
              <a:latin typeface="Montserrat" panose="00000500000000000000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B3BBC18-E505-23E3-73CB-19D10DB3CB2C}"/>
              </a:ext>
            </a:extLst>
          </p:cNvPr>
          <p:cNvSpPr txBox="1"/>
          <p:nvPr/>
        </p:nvSpPr>
        <p:spPr>
          <a:xfrm>
            <a:off x="7056465" y="1653808"/>
            <a:ext cx="3712002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1600" i="1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Blinkit</a:t>
            </a:r>
            <a:r>
              <a:rPr lang="en-GB" sz="1600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SLA breaches: 12–15% at 18:00–21:00 → evening bottleneck</a:t>
            </a:r>
            <a:endParaRPr lang="en-IN" sz="1600" i="1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B380992E-DCDA-6FBE-AE5E-9B25635B3D45}"/>
              </a:ext>
            </a:extLst>
          </p:cNvPr>
          <p:cNvSpPr/>
          <p:nvPr/>
        </p:nvSpPr>
        <p:spPr>
          <a:xfrm>
            <a:off x="9631859" y="2051281"/>
            <a:ext cx="256925" cy="374604"/>
          </a:xfrm>
          <a:prstGeom prst="downArrow">
            <a:avLst/>
          </a:prstGeom>
          <a:solidFill>
            <a:srgbClr val="FCBE2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4B60A0C-3034-E91F-C453-6B77FB0A6349}"/>
              </a:ext>
            </a:extLst>
          </p:cNvPr>
          <p:cNvSpPr txBox="1"/>
          <p:nvPr/>
        </p:nvSpPr>
        <p:spPr>
          <a:xfrm>
            <a:off x="4485368" y="6745792"/>
            <a:ext cx="76141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Swiggy SLA breaches stay </a:t>
            </a:r>
            <a:r>
              <a:rPr lang="en-GB" b="1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10–12%</a:t>
            </a:r>
            <a:r>
              <a:rPr lang="en-GB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, dipping to </a:t>
            </a:r>
            <a:r>
              <a:rPr lang="en-IN" b="1" dirty="0">
                <a:solidFill>
                  <a:srgbClr val="009644"/>
                </a:solidFill>
              </a:rPr>
              <a:t>↓</a:t>
            </a:r>
            <a:r>
              <a:rPr lang="en-GB" b="1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9.4% </a:t>
            </a:r>
            <a:r>
              <a:rPr lang="en-GB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at 21:00. </a:t>
            </a:r>
          </a:p>
          <a:p>
            <a:pPr algn="ctr"/>
            <a:r>
              <a:rPr lang="en-GB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Even with </a:t>
            </a:r>
            <a:r>
              <a:rPr lang="en-GB" b="1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40%</a:t>
            </a:r>
            <a:r>
              <a:rPr lang="en-GB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night orders, operations remain fast and satisfaction high</a:t>
            </a:r>
            <a:endParaRPr lang="en-IN" i="1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6" name="Arrow: Up 15">
            <a:extLst>
              <a:ext uri="{FF2B5EF4-FFF2-40B4-BE49-F238E27FC236}">
                <a16:creationId xmlns:a16="http://schemas.microsoft.com/office/drawing/2014/main" id="{E881EE4E-45D9-E9F3-5FF9-3E88BF25106F}"/>
              </a:ext>
            </a:extLst>
          </p:cNvPr>
          <p:cNvSpPr/>
          <p:nvPr/>
        </p:nvSpPr>
        <p:spPr>
          <a:xfrm>
            <a:off x="10391314" y="6316820"/>
            <a:ext cx="284504" cy="379128"/>
          </a:xfrm>
          <a:prstGeom prst="upArrow">
            <a:avLst/>
          </a:prstGeom>
          <a:solidFill>
            <a:srgbClr val="FF6600"/>
          </a:solidFill>
          <a:ln>
            <a:solidFill>
              <a:srgbClr val="FF66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45EC81E-2ECA-EC60-9406-9E3C089BDF2C}"/>
              </a:ext>
            </a:extLst>
          </p:cNvPr>
          <p:cNvSpPr txBox="1"/>
          <p:nvPr/>
        </p:nvSpPr>
        <p:spPr>
          <a:xfrm>
            <a:off x="-122233" y="1945320"/>
            <a:ext cx="4172451" cy="286232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IN" i="1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lvl="1"/>
            <a:r>
              <a:rPr lang="en-IN" b="1" i="1" dirty="0" err="1">
                <a:solidFill>
                  <a:srgbClr val="FCBE2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Blinkit</a:t>
            </a:r>
            <a:r>
              <a:rPr lang="en-IN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 Delays in Dairy </a:t>
            </a:r>
            <a:r>
              <a:rPr lang="en-IN" i="1" dirty="0">
                <a:solidFill>
                  <a:srgbClr val="FF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9.7%</a:t>
            </a:r>
            <a:r>
              <a:rPr lang="en-IN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&amp; Personal Care </a:t>
            </a:r>
            <a:r>
              <a:rPr lang="en-IN" i="1" dirty="0">
                <a:solidFill>
                  <a:srgbClr val="FF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9.9%</a:t>
            </a:r>
            <a:r>
              <a:rPr lang="en-IN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→ bulky/premium SKUs slow ops.</a:t>
            </a:r>
          </a:p>
          <a:p>
            <a:pPr lvl="1"/>
            <a:endParaRPr lang="en-IN" i="1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lvl="1"/>
            <a:r>
              <a:rPr lang="en-IN" b="1" i="1" dirty="0" err="1">
                <a:solidFill>
                  <a:srgbClr val="0070C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JioMart</a:t>
            </a:r>
            <a:r>
              <a:rPr lang="en-IN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 Uniformly poor ~</a:t>
            </a:r>
            <a:r>
              <a:rPr lang="en-IN" i="1" dirty="0">
                <a:solidFill>
                  <a:srgbClr val="FF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40–50%</a:t>
            </a:r>
            <a:r>
              <a:rPr lang="en-IN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delays →no delivery promises</a:t>
            </a:r>
          </a:p>
          <a:p>
            <a:pPr lvl="1"/>
            <a:endParaRPr lang="en-IN" i="1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lvl="1"/>
            <a:r>
              <a:rPr lang="en-IN" b="1" i="1" dirty="0">
                <a:solidFill>
                  <a:srgbClr val="FF66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Swiggy</a:t>
            </a:r>
            <a:r>
              <a:rPr lang="en-IN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 Balanced delays 8–9% delay rate → consistent ops</a:t>
            </a:r>
          </a:p>
        </p:txBody>
      </p:sp>
    </p:spTree>
    <p:extLst>
      <p:ext uri="{BB962C8B-B14F-4D97-AF65-F5344CB8AC3E}">
        <p14:creationId xmlns:p14="http://schemas.microsoft.com/office/powerpoint/2010/main" val="16824424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9000">
              <a:schemeClr val="bg1"/>
            </a:gs>
            <a:gs pos="84000">
              <a:schemeClr val="bg1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278A7668-B689-D95E-E347-E6CB299EC2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4024524"/>
              </p:ext>
            </p:extLst>
          </p:nvPr>
        </p:nvGraphicFramePr>
        <p:xfrm>
          <a:off x="459144" y="1408803"/>
          <a:ext cx="11634071" cy="445029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22203">
                  <a:extLst>
                    <a:ext uri="{9D8B030D-6E8A-4147-A177-3AD203B41FA5}">
                      <a16:colId xmlns:a16="http://schemas.microsoft.com/office/drawing/2014/main" val="1412481501"/>
                    </a:ext>
                  </a:extLst>
                </a:gridCol>
                <a:gridCol w="2367771">
                  <a:extLst>
                    <a:ext uri="{9D8B030D-6E8A-4147-A177-3AD203B41FA5}">
                      <a16:colId xmlns:a16="http://schemas.microsoft.com/office/drawing/2014/main" val="1607809798"/>
                    </a:ext>
                  </a:extLst>
                </a:gridCol>
                <a:gridCol w="2329373">
                  <a:extLst>
                    <a:ext uri="{9D8B030D-6E8A-4147-A177-3AD203B41FA5}">
                      <a16:colId xmlns:a16="http://schemas.microsoft.com/office/drawing/2014/main" val="411599718"/>
                    </a:ext>
                  </a:extLst>
                </a:gridCol>
                <a:gridCol w="2290978">
                  <a:extLst>
                    <a:ext uri="{9D8B030D-6E8A-4147-A177-3AD203B41FA5}">
                      <a16:colId xmlns:a16="http://schemas.microsoft.com/office/drawing/2014/main" val="246929554"/>
                    </a:ext>
                  </a:extLst>
                </a:gridCol>
                <a:gridCol w="2623746">
                  <a:extLst>
                    <a:ext uri="{9D8B030D-6E8A-4147-A177-3AD203B41FA5}">
                      <a16:colId xmlns:a16="http://schemas.microsoft.com/office/drawing/2014/main" val="2158594022"/>
                    </a:ext>
                  </a:extLst>
                </a:gridCol>
              </a:tblGrid>
              <a:tr h="54192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1800" b="1" dirty="0">
                          <a:latin typeface="Montserrat" panose="00000500000000000000" pitchFamily="2" charset="0"/>
                        </a:rPr>
                        <a:t>Metric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2000" b="1" dirty="0">
                          <a:latin typeface="Montserrat" panose="00000500000000000000" pitchFamily="2" charset="0"/>
                        </a:rPr>
                        <a:t>Winner 🥇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b="1">
                          <a:latin typeface="Montserrat" panose="00000500000000000000" pitchFamily="2" charset="0"/>
                        </a:rPr>
                        <a:t>Middle ⚖️</a:t>
                      </a:r>
                      <a:endParaRPr lang="en-IN" sz="2000" b="1" dirty="0">
                        <a:latin typeface="Montserrat" panose="00000500000000000000" pitchFamily="2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b="1" dirty="0">
                          <a:latin typeface="Montserrat" panose="00000500000000000000" pitchFamily="2" charset="0"/>
                        </a:rPr>
                        <a:t>Lagging 📉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b="1" dirty="0">
                          <a:latin typeface="Montserrat" panose="00000500000000000000" pitchFamily="2" charset="0"/>
                        </a:rPr>
                        <a:t>Key Takeaway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2979160"/>
                  </a:ext>
                </a:extLst>
              </a:tr>
              <a:tr h="466654">
                <a:tc>
                  <a:txBody>
                    <a:bodyPr/>
                    <a:lstStyle/>
                    <a:p>
                      <a:pPr algn="l"/>
                      <a:r>
                        <a:rPr lang="en-IN" sz="1550" b="1" dirty="0">
                          <a:latin typeface="Montserrat" panose="00000500000000000000" pitchFamily="2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Total Revenue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="1" i="1" dirty="0" err="1">
                          <a:solidFill>
                            <a:srgbClr val="FCBE20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Blinkit</a:t>
                      </a:r>
                      <a:r>
                        <a:rPr lang="en-IN" sz="1400" b="1" i="1" dirty="0">
                          <a:solidFill>
                            <a:srgbClr val="FCBE20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 </a:t>
                      </a:r>
                      <a:r>
                        <a:rPr lang="en-IN" sz="1400" b="1" i="1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(₹1.74 Cr)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="1" i="1" dirty="0">
                          <a:solidFill>
                            <a:srgbClr val="FF6600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Swiggy</a:t>
                      </a:r>
                      <a:r>
                        <a:rPr lang="en-IN" sz="1400" b="1" i="1" dirty="0">
                          <a:solidFill>
                            <a:srgbClr val="FF6600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 </a:t>
                      </a:r>
                      <a:r>
                        <a:rPr lang="en-IN" sz="1400" b="1" i="1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(₹1.39 Cr)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="1" i="1" dirty="0" err="1">
                          <a:solidFill>
                            <a:srgbClr val="0070C0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JioMart</a:t>
                      </a:r>
                      <a:r>
                        <a:rPr lang="en-IN" sz="1400" b="1" i="1" dirty="0">
                          <a:solidFill>
                            <a:srgbClr val="0070C0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 </a:t>
                      </a:r>
                      <a:r>
                        <a:rPr lang="en-IN" sz="1400" b="1" i="1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(₹1.17Cr)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b="0" i="1" dirty="0" err="1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Blinkit</a:t>
                      </a:r>
                      <a:r>
                        <a:rPr lang="en-IN" sz="1400" b="0" i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 leads topline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97710322"/>
                  </a:ext>
                </a:extLst>
              </a:tr>
              <a:tr h="501755">
                <a:tc>
                  <a:txBody>
                    <a:bodyPr/>
                    <a:lstStyle/>
                    <a:p>
                      <a:pPr algn="l"/>
                      <a:r>
                        <a:rPr lang="en-IN" sz="1550" b="1" dirty="0">
                          <a:latin typeface="Montserrat" panose="00000500000000000000" pitchFamily="2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Customer Base (Unique)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="1" i="1" dirty="0" err="1">
                          <a:solidFill>
                            <a:srgbClr val="FCBE20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Blinkit</a:t>
                      </a:r>
                      <a:r>
                        <a:rPr lang="en-IN" sz="1400" b="1" i="1" dirty="0">
                          <a:solidFill>
                            <a:srgbClr val="FCBE20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 </a:t>
                      </a:r>
                      <a:r>
                        <a:rPr lang="en-IN" sz="1400" b="1" i="1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(8.9K)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="1" i="1" dirty="0">
                          <a:solidFill>
                            <a:srgbClr val="FF6600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Swiggy</a:t>
                      </a:r>
                      <a:r>
                        <a:rPr lang="en-IN" sz="1400" b="1" i="1" dirty="0">
                          <a:solidFill>
                            <a:srgbClr val="FF6600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 </a:t>
                      </a:r>
                      <a:r>
                        <a:rPr lang="en-IN" sz="1400" b="1" i="1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(8.8K)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="1" i="1" dirty="0" err="1">
                          <a:solidFill>
                            <a:srgbClr val="0070C0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JioMart</a:t>
                      </a:r>
                      <a:r>
                        <a:rPr lang="en-IN" sz="1400" b="1" i="1" dirty="0">
                          <a:solidFill>
                            <a:srgbClr val="0070C0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 </a:t>
                      </a:r>
                      <a:r>
                        <a:rPr lang="en-IN" sz="1400" b="1" i="1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(8.5K)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b="0" i="1" dirty="0" err="1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Blinkit</a:t>
                      </a:r>
                      <a:r>
                        <a:rPr lang="en-IN" sz="1400" b="0" i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 has widest reach.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037555"/>
                  </a:ext>
                </a:extLst>
              </a:tr>
              <a:tr h="528877">
                <a:tc>
                  <a:txBody>
                    <a:bodyPr/>
                    <a:lstStyle/>
                    <a:p>
                      <a:pPr algn="l"/>
                      <a:r>
                        <a:rPr lang="en-IN" sz="1550" b="1" dirty="0">
                          <a:latin typeface="Montserrat" panose="00000500000000000000" pitchFamily="2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Order Frequency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="1" i="1" dirty="0" err="1">
                          <a:solidFill>
                            <a:srgbClr val="FCBE20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Blinkit</a:t>
                      </a:r>
                      <a:r>
                        <a:rPr lang="en-IN" sz="1400" b="1" i="1" dirty="0">
                          <a:solidFill>
                            <a:srgbClr val="FCBE20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 </a:t>
                      </a:r>
                      <a:r>
                        <a:rPr lang="en-IN" sz="1400" b="1" i="1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(4.6x)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="1" i="1" dirty="0">
                          <a:solidFill>
                            <a:srgbClr val="FF6600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Swiggy</a:t>
                      </a:r>
                      <a:r>
                        <a:rPr lang="en-IN" sz="1400" b="1" i="1" dirty="0">
                          <a:solidFill>
                            <a:srgbClr val="FF6600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 </a:t>
                      </a:r>
                      <a:r>
                        <a:rPr lang="en-IN" sz="1400" b="1" i="1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(3.8x)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="1" i="1" dirty="0" err="1">
                          <a:solidFill>
                            <a:srgbClr val="0070C0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JioMart</a:t>
                      </a:r>
                      <a:r>
                        <a:rPr lang="en-IN" sz="1400" b="1" i="1" dirty="0">
                          <a:solidFill>
                            <a:srgbClr val="0070C0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 </a:t>
                      </a:r>
                      <a:r>
                        <a:rPr lang="en-IN" sz="1400" b="1" i="1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(3.0x)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b="0" i="1" dirty="0" err="1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Blinkit</a:t>
                      </a:r>
                      <a:r>
                        <a:rPr lang="en-IN" sz="1400" b="0" i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 drives loyalty &amp; stickiness.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34276802"/>
                  </a:ext>
                </a:extLst>
              </a:tr>
              <a:tr h="528877">
                <a:tc>
                  <a:txBody>
                    <a:bodyPr/>
                    <a:lstStyle/>
                    <a:p>
                      <a:pPr algn="l"/>
                      <a:r>
                        <a:rPr lang="en-IN" sz="1550" b="1" dirty="0">
                          <a:latin typeface="Montserrat" panose="00000500000000000000" pitchFamily="2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Average Order Value (AOV)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="1" i="1" dirty="0" err="1">
                          <a:solidFill>
                            <a:srgbClr val="0070C0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JioMart</a:t>
                      </a:r>
                      <a:r>
                        <a:rPr lang="en-IN" sz="1400" b="1" i="1" dirty="0">
                          <a:solidFill>
                            <a:srgbClr val="0070C0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 </a:t>
                      </a:r>
                      <a:r>
                        <a:rPr lang="en-IN" sz="1400" b="1" i="1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(₹451)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="1" i="1" dirty="0" err="1">
                          <a:solidFill>
                            <a:srgbClr val="FCBE20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Blinkit</a:t>
                      </a:r>
                      <a:r>
                        <a:rPr lang="en-IN" sz="1400" b="1" i="1" dirty="0">
                          <a:solidFill>
                            <a:srgbClr val="FCBE20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 </a:t>
                      </a:r>
                      <a:r>
                        <a:rPr lang="en-IN" sz="1400" b="1" i="1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(₹429)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="1" i="1" dirty="0">
                          <a:solidFill>
                            <a:srgbClr val="FF6600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Swiggy</a:t>
                      </a:r>
                      <a:r>
                        <a:rPr lang="en-IN" sz="1400" b="1" i="1" dirty="0">
                          <a:solidFill>
                            <a:srgbClr val="FF6600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 </a:t>
                      </a:r>
                      <a:r>
                        <a:rPr lang="en-IN" sz="1400" b="1" i="1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(₹415)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b="0" i="1" dirty="0" err="1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JioMart</a:t>
                      </a:r>
                      <a:r>
                        <a:rPr lang="en-GB" sz="1400" b="0" i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 wins on basket value.</a:t>
                      </a:r>
                      <a:endParaRPr lang="en-IN" sz="1400" b="0" i="1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7853673"/>
                  </a:ext>
                </a:extLst>
              </a:tr>
              <a:tr h="1785081">
                <a:tc>
                  <a:txBody>
                    <a:bodyPr/>
                    <a:lstStyle/>
                    <a:p>
                      <a:pPr algn="l"/>
                      <a:endParaRPr lang="en-IN" sz="1550" b="1" dirty="0">
                        <a:latin typeface="Montserrat" panose="00000500000000000000" pitchFamily="2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  <a:p>
                      <a:pPr algn="l"/>
                      <a:endParaRPr lang="en-IN" sz="1550" b="1" dirty="0">
                        <a:latin typeface="Montserrat" panose="00000500000000000000" pitchFamily="2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  <a:p>
                      <a:pPr algn="l"/>
                      <a:r>
                        <a:rPr lang="en-IN" sz="1550" b="1" dirty="0">
                          <a:latin typeface="Montserrat" panose="00000500000000000000" pitchFamily="2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Category Contribution (Revenue Mix)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GB" sz="1400" b="1" i="1" dirty="0">
                        <a:solidFill>
                          <a:srgbClr val="D09E00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  <a:p>
                      <a:r>
                        <a:rPr lang="en-GB" sz="1400" b="1" i="1" dirty="0" err="1">
                          <a:solidFill>
                            <a:srgbClr val="FCBE20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Blinkit</a:t>
                      </a:r>
                      <a:r>
                        <a:rPr lang="en-GB" sz="1400" i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 → Premium skew </a:t>
                      </a:r>
                    </a:p>
                    <a:p>
                      <a:r>
                        <a:rPr lang="en-IN" sz="1400" dirty="0"/>
                        <a:t>💄</a:t>
                      </a:r>
                      <a:r>
                        <a:rPr lang="en-GB" sz="1400" i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Personal Care </a:t>
                      </a:r>
                      <a:r>
                        <a:rPr lang="en-GB" sz="1400" b="1" i="1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30%</a:t>
                      </a:r>
                      <a:r>
                        <a:rPr lang="en-GB" sz="1400" i="1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, </a:t>
                      </a:r>
                    </a:p>
                    <a:p>
                      <a:r>
                        <a:rPr lang="en-IN" sz="1400" dirty="0"/>
                        <a:t>🛒 </a:t>
                      </a:r>
                      <a:r>
                        <a:rPr lang="en-GB" sz="1400" i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Grocery </a:t>
                      </a:r>
                      <a:r>
                        <a:rPr lang="en-GB" sz="1400" b="1" i="1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20%, </a:t>
                      </a:r>
                    </a:p>
                    <a:p>
                      <a:r>
                        <a:rPr lang="en-IN" sz="1400" dirty="0"/>
                        <a:t>🥛 </a:t>
                      </a:r>
                      <a:r>
                        <a:rPr lang="en-GB" sz="1400" i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Dairy </a:t>
                      </a:r>
                      <a:r>
                        <a:rPr lang="en-GB" sz="1400" b="1" i="1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14%,</a:t>
                      </a:r>
                    </a:p>
                    <a:p>
                      <a:r>
                        <a:rPr lang="en-IN" sz="1400" dirty="0"/>
                        <a:t>🥤</a:t>
                      </a:r>
                      <a:r>
                        <a:rPr lang="en-GB" sz="1400" i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Beverages </a:t>
                      </a:r>
                      <a:r>
                        <a:rPr lang="en-GB" sz="1400" b="1" i="1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15%</a:t>
                      </a:r>
                      <a:endParaRPr lang="en-IN" sz="1400" b="1" i="1" dirty="0">
                        <a:solidFill>
                          <a:schemeClr val="tx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GB" sz="1400" b="1" i="1" dirty="0">
                        <a:solidFill>
                          <a:srgbClr val="FF6600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  <a:p>
                      <a:r>
                        <a:rPr lang="en-GB" sz="1400" b="1" i="1" dirty="0">
                          <a:solidFill>
                            <a:srgbClr val="FF6600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Swiggy</a:t>
                      </a:r>
                      <a:r>
                        <a:rPr lang="en-GB" sz="1400" i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 → Diversified mix </a:t>
                      </a:r>
                    </a:p>
                    <a:p>
                      <a:r>
                        <a:rPr lang="en-IN" sz="1400" dirty="0"/>
                        <a:t>💄</a:t>
                      </a:r>
                      <a:r>
                        <a:rPr lang="en-GB" sz="1400" i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Personal Care </a:t>
                      </a:r>
                      <a:r>
                        <a:rPr lang="en-GB" sz="1400" b="1" i="1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21%</a:t>
                      </a:r>
                      <a:r>
                        <a:rPr lang="en-GB" sz="1400" i="1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, </a:t>
                      </a:r>
                    </a:p>
                    <a:p>
                      <a:r>
                        <a:rPr lang="en-IN" sz="1400" dirty="0"/>
                        <a:t>🥤</a:t>
                      </a:r>
                      <a:r>
                        <a:rPr lang="en-GB" sz="1400" i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Beverages </a:t>
                      </a:r>
                      <a:r>
                        <a:rPr lang="en-GB" sz="1400" b="1" i="1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18%</a:t>
                      </a:r>
                    </a:p>
                    <a:p>
                      <a:r>
                        <a:rPr lang="en-IN" sz="1400" dirty="0"/>
                        <a:t>🥛 </a:t>
                      </a:r>
                      <a:r>
                        <a:rPr lang="en-GB" sz="1400" i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Dairy </a:t>
                      </a:r>
                      <a:r>
                        <a:rPr lang="en-GB" sz="1400" b="1" i="1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18%</a:t>
                      </a:r>
                      <a:endParaRPr lang="en-IN" sz="1400" i="1" dirty="0">
                        <a:solidFill>
                          <a:schemeClr val="tx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GB" sz="1400" b="1" i="1" dirty="0">
                        <a:solidFill>
                          <a:srgbClr val="0070C0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  <a:p>
                      <a:r>
                        <a:rPr lang="en-GB" sz="1400" b="1" i="1" dirty="0" err="1">
                          <a:solidFill>
                            <a:srgbClr val="0070C0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JioMart</a:t>
                      </a:r>
                      <a:r>
                        <a:rPr lang="en-GB" sz="1400" i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 → Essentials-heavy </a:t>
                      </a:r>
                    </a:p>
                    <a:p>
                      <a:r>
                        <a:rPr lang="en-IN" sz="1400" dirty="0"/>
                        <a:t>🥤</a:t>
                      </a:r>
                      <a:r>
                        <a:rPr lang="en-GB" sz="1400" i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Beverages </a:t>
                      </a:r>
                      <a:r>
                        <a:rPr lang="en-GB" sz="1400" b="1" i="1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23%</a:t>
                      </a:r>
                    </a:p>
                    <a:p>
                      <a:r>
                        <a:rPr lang="en-IN" sz="1400" dirty="0"/>
                        <a:t>🥛 </a:t>
                      </a:r>
                      <a:r>
                        <a:rPr lang="en-GB" sz="1400" i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Dairy</a:t>
                      </a:r>
                      <a:r>
                        <a:rPr lang="en-GB" sz="1400" b="1" i="1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 22%</a:t>
                      </a:r>
                    </a:p>
                    <a:p>
                      <a:r>
                        <a:rPr lang="en-IN" sz="1400" dirty="0"/>
                        <a:t>🥬</a:t>
                      </a:r>
                      <a:r>
                        <a:rPr lang="en-GB" sz="1400" i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Fruits &amp; Veg </a:t>
                      </a:r>
                      <a:r>
                        <a:rPr lang="en-GB" sz="1400" b="1" i="1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16%</a:t>
                      </a:r>
                      <a:endParaRPr lang="en-IN" sz="1400" b="1" i="1" dirty="0">
                        <a:solidFill>
                          <a:schemeClr val="tx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sz="1600" i="1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  <a:p>
                      <a:pPr algn="ctr"/>
                      <a:r>
                        <a:rPr lang="en-IN" sz="1600" b="1" i="1" u="none" dirty="0" err="1">
                          <a:solidFill>
                            <a:srgbClr val="FCBE20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Blinkit</a:t>
                      </a:r>
                      <a:r>
                        <a:rPr lang="en-IN" sz="1600" b="1" i="1" u="none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 grows via premium categories</a:t>
                      </a:r>
                      <a:endParaRPr lang="en-IN" sz="1600" b="1" i="1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spcBef>
                          <a:spcPts val="100"/>
                        </a:spcBef>
                      </a:pPr>
                      <a:r>
                        <a:rPr lang="en-IN" sz="1600" b="1" i="1" dirty="0" err="1">
                          <a:solidFill>
                            <a:srgbClr val="0070C0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JioMart</a:t>
                      </a:r>
                      <a:r>
                        <a:rPr lang="en-IN" sz="1600" b="1" i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 via essentials</a:t>
                      </a:r>
                    </a:p>
                    <a:p>
                      <a:pPr algn="ctr">
                        <a:lnSpc>
                          <a:spcPct val="100000"/>
                        </a:lnSpc>
                        <a:spcBef>
                          <a:spcPts val="100"/>
                        </a:spcBef>
                      </a:pPr>
                      <a:r>
                        <a:rPr lang="en-IN" sz="1600" b="1" i="1" dirty="0">
                          <a:solidFill>
                            <a:srgbClr val="FF6600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Swiggy</a:t>
                      </a:r>
                      <a:r>
                        <a:rPr lang="en-IN" sz="1600" b="1" i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 stays balanced but lacks a “hero” category.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4698859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21C615E8-BD24-8DAD-6F8A-8B071A9AD5F3}"/>
              </a:ext>
            </a:extLst>
          </p:cNvPr>
          <p:cNvSpPr txBox="1"/>
          <p:nvPr/>
        </p:nvSpPr>
        <p:spPr>
          <a:xfrm>
            <a:off x="1262958" y="326862"/>
            <a:ext cx="100264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solidFill>
                  <a:srgbClr val="002060"/>
                </a:solidFill>
                <a:latin typeface="Montserrat" panose="00000500000000000000" pitchFamily="2" charset="0"/>
              </a:rPr>
              <a:t>Beyond Order Volume: What Truly Drives Platform Revenues</a:t>
            </a:r>
            <a:endParaRPr lang="en-IN" sz="2400" b="1" dirty="0">
              <a:solidFill>
                <a:srgbClr val="002060"/>
              </a:solidFill>
              <a:latin typeface="Montserrat" panose="00000500000000000000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8F1EE6C-16F5-D553-8F56-0541EE3DBE4B}"/>
              </a:ext>
            </a:extLst>
          </p:cNvPr>
          <p:cNvSpPr txBox="1"/>
          <p:nvPr/>
        </p:nvSpPr>
        <p:spPr>
          <a:xfrm>
            <a:off x="363897" y="6313253"/>
            <a:ext cx="1207508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200" b="1" dirty="0" err="1">
                <a:solidFill>
                  <a:srgbClr val="FCBE20"/>
                </a:solidFill>
                <a:latin typeface="Montserrat" panose="00000500000000000000" pitchFamily="2" charset="0"/>
                <a:ea typeface="Microsoft JhengHei" panose="020B0604030504040204" pitchFamily="34" charset="-120"/>
              </a:rPr>
              <a:t>Blinkit</a:t>
            </a:r>
            <a:r>
              <a:rPr lang="en-IN" sz="2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ontserrat" panose="00000500000000000000" pitchFamily="2" charset="0"/>
                <a:ea typeface="Microsoft JhengHei" panose="020B0604030504040204" pitchFamily="34" charset="-120"/>
              </a:rPr>
              <a:t> wins via scale + premium mix, </a:t>
            </a:r>
            <a:r>
              <a:rPr lang="en-IN" sz="2200" b="1" dirty="0" err="1">
                <a:solidFill>
                  <a:srgbClr val="0070C0"/>
                </a:solidFill>
                <a:latin typeface="Montserrat" panose="00000500000000000000" pitchFamily="2" charset="0"/>
                <a:ea typeface="Microsoft JhengHei" panose="020B0604030504040204" pitchFamily="34" charset="-120"/>
              </a:rPr>
              <a:t>JioMart</a:t>
            </a:r>
            <a:r>
              <a:rPr lang="en-IN" sz="2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ontserrat" panose="00000500000000000000" pitchFamily="2" charset="0"/>
                <a:ea typeface="Microsoft JhengHei" panose="020B0604030504040204" pitchFamily="34" charset="-120"/>
              </a:rPr>
              <a:t> via </a:t>
            </a:r>
            <a:r>
              <a:rPr lang="en-IN" sz="2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ontserrat" panose="00000500000000000000" pitchFamily="2" charset="0"/>
                <a:ea typeface="Microsoft JhengHei" panose="020B0604030504040204" pitchFamily="34" charset="-120"/>
                <a:cs typeface="Lato" panose="020F0502020204030203" pitchFamily="34" charset="0"/>
              </a:rPr>
              <a:t>essentials</a:t>
            </a:r>
            <a:r>
              <a:rPr lang="en-IN" sz="2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ontserrat" panose="00000500000000000000" pitchFamily="2" charset="0"/>
                <a:ea typeface="Microsoft JhengHei" panose="020B0604030504040204" pitchFamily="34" charset="-120"/>
              </a:rPr>
              <a:t>, </a:t>
            </a:r>
            <a:r>
              <a:rPr lang="en-IN" sz="2200" b="1" dirty="0">
                <a:solidFill>
                  <a:srgbClr val="FF6600"/>
                </a:solidFill>
                <a:latin typeface="Montserrat" panose="00000500000000000000" pitchFamily="2" charset="0"/>
                <a:ea typeface="Microsoft JhengHei" panose="020B0604030504040204" pitchFamily="34" charset="-120"/>
              </a:rPr>
              <a:t>Swiggy</a:t>
            </a:r>
            <a:r>
              <a:rPr lang="en-IN" sz="2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ontserrat" panose="00000500000000000000" pitchFamily="2" charset="0"/>
                <a:ea typeface="Microsoft JhengHei" panose="020B0604030504040204" pitchFamily="34" charset="-120"/>
              </a:rPr>
              <a:t> via balance</a:t>
            </a:r>
          </a:p>
        </p:txBody>
      </p:sp>
    </p:spTree>
    <p:extLst>
      <p:ext uri="{BB962C8B-B14F-4D97-AF65-F5344CB8AC3E}">
        <p14:creationId xmlns:p14="http://schemas.microsoft.com/office/powerpoint/2010/main" val="23240556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5DF49-FFFD-CC43-C934-C6D3B9E934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1678" y="348864"/>
            <a:ext cx="11836400" cy="571706"/>
          </a:xfrm>
        </p:spPr>
        <p:txBody>
          <a:bodyPr>
            <a:normAutofit/>
          </a:bodyPr>
          <a:lstStyle/>
          <a:p>
            <a:r>
              <a:rPr lang="en-GB" sz="2400" b="1" dirty="0">
                <a:latin typeface="Montserrat" panose="00000500000000000000" pitchFamily="2" charset="0"/>
              </a:rPr>
              <a:t>Loyalists, though smaller in number, are the backbone of revenue</a:t>
            </a:r>
            <a:endParaRPr lang="en-IN" sz="2400" b="1" dirty="0">
              <a:latin typeface="Montserrat" panose="000005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56F82A2-474A-19BA-C282-962F810656A1}"/>
              </a:ext>
            </a:extLst>
          </p:cNvPr>
          <p:cNvSpPr txBox="1"/>
          <p:nvPr/>
        </p:nvSpPr>
        <p:spPr>
          <a:xfrm>
            <a:off x="553541" y="6330006"/>
            <a:ext cx="117006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>
                <a:latin typeface="Montserrat" panose="00000500000000000000" pitchFamily="2" charset="0"/>
              </a:rPr>
              <a:t>Majority of revenue comes from </a:t>
            </a:r>
            <a:r>
              <a:rPr lang="en-GB" sz="2000" b="1" dirty="0">
                <a:solidFill>
                  <a:srgbClr val="0070C0"/>
                </a:solidFill>
                <a:latin typeface="Montserrat" panose="00000500000000000000" pitchFamily="2" charset="0"/>
              </a:rPr>
              <a:t>Price-only </a:t>
            </a:r>
            <a:r>
              <a:rPr lang="en-GB" sz="2000" b="1" dirty="0">
                <a:latin typeface="Montserrat" panose="00000500000000000000" pitchFamily="2" charset="0"/>
              </a:rPr>
              <a:t>and </a:t>
            </a:r>
            <a:r>
              <a:rPr lang="en-GB" sz="2000" b="1" dirty="0">
                <a:solidFill>
                  <a:srgbClr val="FFC000"/>
                </a:solidFill>
                <a:latin typeface="Montserrat" panose="00000500000000000000" pitchFamily="2" charset="0"/>
              </a:rPr>
              <a:t>Loyalist</a:t>
            </a:r>
            <a:r>
              <a:rPr lang="en-GB" sz="2000" b="1" dirty="0">
                <a:latin typeface="Montserrat" panose="00000500000000000000" pitchFamily="2" charset="0"/>
              </a:rPr>
              <a:t> segments </a:t>
            </a:r>
            <a:r>
              <a:rPr lang="en-GB" sz="2000" b="1" dirty="0">
                <a:solidFill>
                  <a:srgbClr val="FF0000"/>
                </a:solidFill>
                <a:latin typeface="Montserrat" panose="00000500000000000000" pitchFamily="2" charset="0"/>
              </a:rPr>
              <a:t>(~72–75% + 22–25%)</a:t>
            </a:r>
            <a:endParaRPr lang="en-IN" sz="2000" b="1" dirty="0">
              <a:solidFill>
                <a:srgbClr val="FF0000"/>
              </a:solidFill>
              <a:latin typeface="Montserrat" panose="00000500000000000000" pitchFamily="2" charset="0"/>
            </a:endParaRP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2D8FE308-018D-47DD-FDDE-ECAE2728BF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8831" y="1047695"/>
            <a:ext cx="9279335" cy="5155186"/>
          </a:xfrm>
        </p:spPr>
      </p:pic>
    </p:spTree>
    <p:extLst>
      <p:ext uri="{BB962C8B-B14F-4D97-AF65-F5344CB8AC3E}">
        <p14:creationId xmlns:p14="http://schemas.microsoft.com/office/powerpoint/2010/main" val="36787806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55F0E13-E6F2-C420-F030-7CD204D383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0417" y="1001774"/>
            <a:ext cx="9511528" cy="4684556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B5AD0FE-02BD-ECC8-8AB7-45B01D1BD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3968" y="313657"/>
            <a:ext cx="10826413" cy="509016"/>
          </a:xfrm>
        </p:spPr>
        <p:txBody>
          <a:bodyPr>
            <a:normAutofit/>
          </a:bodyPr>
          <a:lstStyle/>
          <a:p>
            <a:r>
              <a:rPr lang="en-GB" sz="2400" b="1" dirty="0">
                <a:latin typeface="Montserrat" panose="00000500000000000000" pitchFamily="2" charset="0"/>
              </a:rPr>
              <a:t>Customer Churn Insights &amp; Strategic Focus per Platform</a:t>
            </a:r>
            <a:endParaRPr lang="en-IN" sz="2400" b="1" dirty="0">
              <a:latin typeface="Montserrat" panose="000005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F7A52D-3186-19C7-DA73-39CAABECA4A2}"/>
              </a:ext>
            </a:extLst>
          </p:cNvPr>
          <p:cNvSpPr txBox="1"/>
          <p:nvPr/>
        </p:nvSpPr>
        <p:spPr>
          <a:xfrm>
            <a:off x="1237042" y="5449819"/>
            <a:ext cx="10571239" cy="1665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200000"/>
              </a:lnSpc>
            </a:pPr>
            <a:r>
              <a:rPr lang="en-GB" b="1" i="1" dirty="0" err="1">
                <a:solidFill>
                  <a:srgbClr val="0070C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JioMart</a:t>
            </a:r>
            <a:r>
              <a:rPr lang="en-GB" b="1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</a:t>
            </a:r>
            <a:r>
              <a:rPr lang="en-GB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High churn across segments → prioritize optimizing delivery times and targeted marketing.</a:t>
            </a:r>
          </a:p>
          <a:p>
            <a:pPr algn="just">
              <a:lnSpc>
                <a:spcPct val="200000"/>
              </a:lnSpc>
            </a:pPr>
            <a:r>
              <a:rPr lang="en-GB" b="1" i="1" dirty="0" err="1">
                <a:solidFill>
                  <a:srgbClr val="FCBE2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Blinkit</a:t>
            </a:r>
            <a:r>
              <a:rPr lang="en-GB" b="1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GB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&amp;</a:t>
            </a:r>
            <a:r>
              <a:rPr lang="en-GB" b="1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GB" b="1" i="1" dirty="0">
                <a:solidFill>
                  <a:srgbClr val="FF66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Swiggy </a:t>
            </a:r>
            <a:r>
              <a:rPr lang="en-GB" b="1" i="1" dirty="0" err="1">
                <a:solidFill>
                  <a:srgbClr val="FF66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Instamart</a:t>
            </a:r>
            <a:r>
              <a:rPr lang="en-GB" b="1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</a:t>
            </a:r>
            <a:r>
              <a:rPr lang="en-GB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At-Risk/</a:t>
            </a:r>
            <a:r>
              <a:rPr lang="en-GB" i="1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Promisable</a:t>
            </a:r>
            <a:r>
              <a:rPr lang="en-GB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contribute &lt;5% revenue → focus on </a:t>
            </a:r>
            <a:r>
              <a:rPr lang="en-GB" b="1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Loyalist</a:t>
            </a:r>
            <a:r>
              <a:rPr lang="en-GB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and </a:t>
            </a:r>
            <a:r>
              <a:rPr lang="en-GB" b="1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Price-Only</a:t>
            </a:r>
            <a:r>
              <a:rPr lang="en-GB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segments with targeted discounts, offers, and marketing campaigns to maximize retention and revenue.</a:t>
            </a:r>
          </a:p>
        </p:txBody>
      </p:sp>
    </p:spTree>
    <p:extLst>
      <p:ext uri="{BB962C8B-B14F-4D97-AF65-F5344CB8AC3E}">
        <p14:creationId xmlns:p14="http://schemas.microsoft.com/office/powerpoint/2010/main" val="25319155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DD3E6401-5E1F-54C4-6B0A-8DDADC33C5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305" y="288098"/>
            <a:ext cx="9643032" cy="5604625"/>
          </a:xfr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2D6794DF-5856-11D5-9B65-F2C0AA48C349}"/>
              </a:ext>
            </a:extLst>
          </p:cNvPr>
          <p:cNvSpPr txBox="1"/>
          <p:nvPr/>
        </p:nvSpPr>
        <p:spPr>
          <a:xfrm>
            <a:off x="445315" y="5980405"/>
            <a:ext cx="11887200" cy="1262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i="1" dirty="0" err="1">
                <a:solidFill>
                  <a:srgbClr val="FCBE2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Blinkit</a:t>
            </a:r>
            <a:r>
              <a:rPr lang="en-GB" sz="2000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and </a:t>
            </a:r>
            <a:r>
              <a:rPr lang="en-GB" sz="2000" b="1" i="1" dirty="0" err="1">
                <a:solidFill>
                  <a:srgbClr val="0070C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Jiomart</a:t>
            </a:r>
            <a:r>
              <a:rPr lang="en-GB" sz="2000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hit ⚠️ hours → focus resources here to reduce breaches and protect ratings.</a:t>
            </a:r>
          </a:p>
          <a:p>
            <a:pPr algn="ctr">
              <a:lnSpc>
                <a:spcPct val="150000"/>
              </a:lnSpc>
            </a:pPr>
            <a:r>
              <a:rPr lang="en-GB" sz="2000" b="1" i="1" dirty="0">
                <a:solidFill>
                  <a:srgbClr val="FF66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Swiggy</a:t>
            </a:r>
            <a:r>
              <a:rPr lang="en-GB" sz="2000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maintains &lt;13% delay all day → high customer satisfaction. </a:t>
            </a:r>
          </a:p>
          <a:p>
            <a:pPr algn="ctr">
              <a:lnSpc>
                <a:spcPct val="150000"/>
              </a:lnSpc>
            </a:pPr>
            <a:endParaRPr lang="en-IN" sz="2000" i="1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52258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CA2C0F7A-8C33-E633-B75A-8A4586299F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644" y="1113318"/>
            <a:ext cx="10099391" cy="5930455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DC4E32C-EE47-4B30-0EA2-EA2F6C2CBEAC}"/>
              </a:ext>
            </a:extLst>
          </p:cNvPr>
          <p:cNvSpPr txBox="1"/>
          <p:nvPr/>
        </p:nvSpPr>
        <p:spPr>
          <a:xfrm>
            <a:off x="2281667" y="6859107"/>
            <a:ext cx="11247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b="1" i="1" dirty="0">
                <a:solidFill>
                  <a:srgbClr val="FF66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Swiggy</a:t>
            </a:r>
            <a:r>
              <a:rPr lang="en-GB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shows </a:t>
            </a:r>
            <a:r>
              <a:rPr lang="en-GB" b="1" i="1" dirty="0">
                <a:solidFill>
                  <a:srgbClr val="FF66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zero delay warnings</a:t>
            </a:r>
            <a:r>
              <a:rPr lang="en-GB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, highlighting strong operational stability.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E204D5A-06E4-D2DA-9610-62F3A84C21D9}"/>
              </a:ext>
            </a:extLst>
          </p:cNvPr>
          <p:cNvSpPr txBox="1"/>
          <p:nvPr/>
        </p:nvSpPr>
        <p:spPr>
          <a:xfrm>
            <a:off x="4274913" y="1269509"/>
            <a:ext cx="567604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700" b="1" i="1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Blinkit’s</a:t>
            </a:r>
            <a:r>
              <a:rPr lang="en-GB" sz="1700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GB" sz="1700" b="1" i="1" dirty="0">
                <a:solidFill>
                  <a:srgbClr val="FF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rising warning probability</a:t>
            </a:r>
            <a:r>
              <a:rPr lang="en-GB" sz="1700" i="1" dirty="0">
                <a:solidFill>
                  <a:srgbClr val="FF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GB" sz="1700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signals the need for immediate </a:t>
            </a:r>
            <a:r>
              <a:rPr lang="en-GB" sz="1700" b="1" i="1" dirty="0">
                <a:solidFill>
                  <a:srgbClr val="FF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resource reallocation</a:t>
            </a:r>
            <a:r>
              <a:rPr lang="en-GB" sz="1700" i="1" dirty="0">
                <a:solidFill>
                  <a:srgbClr val="FF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GB" sz="1700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to prevent SLA breaches.</a:t>
            </a:r>
            <a:endParaRPr lang="en-IN" sz="1700" dirty="0"/>
          </a:p>
        </p:txBody>
      </p:sp>
      <p:sp>
        <p:nvSpPr>
          <p:cNvPr id="18" name="Arrow: Down 17">
            <a:extLst>
              <a:ext uri="{FF2B5EF4-FFF2-40B4-BE49-F238E27FC236}">
                <a16:creationId xmlns:a16="http://schemas.microsoft.com/office/drawing/2014/main" id="{84EB00FE-4020-F30F-03E8-ACE34030B57E}"/>
              </a:ext>
            </a:extLst>
          </p:cNvPr>
          <p:cNvSpPr/>
          <p:nvPr/>
        </p:nvSpPr>
        <p:spPr>
          <a:xfrm>
            <a:off x="4798335" y="1885062"/>
            <a:ext cx="334565" cy="485348"/>
          </a:xfrm>
          <a:prstGeom prst="downArrow">
            <a:avLst/>
          </a:prstGeom>
          <a:solidFill>
            <a:srgbClr val="FCBE2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0E9696B-83B4-03E0-BC38-DB52782F3233}"/>
              </a:ext>
            </a:extLst>
          </p:cNvPr>
          <p:cNvSpPr txBox="1"/>
          <p:nvPr/>
        </p:nvSpPr>
        <p:spPr>
          <a:xfrm>
            <a:off x="9851082" y="3386048"/>
            <a:ext cx="245110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 err="1">
                <a:solidFill>
                  <a:srgbClr val="0070C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JioMart</a:t>
            </a:r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has allocate it’s resources and do more planning to </a:t>
            </a:r>
            <a:r>
              <a:rPr lang="en-GB" dirty="0">
                <a:solidFill>
                  <a:srgbClr val="FF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reduce Delivery Time</a:t>
            </a:r>
            <a:endParaRPr lang="en-IN" dirty="0">
              <a:solidFill>
                <a:srgbClr val="FF0000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0" name="Arrow: Up 19">
            <a:extLst>
              <a:ext uri="{FF2B5EF4-FFF2-40B4-BE49-F238E27FC236}">
                <a16:creationId xmlns:a16="http://schemas.microsoft.com/office/drawing/2014/main" id="{6A26145A-F1E9-F9CF-4716-8B00627C9E9C}"/>
              </a:ext>
            </a:extLst>
          </p:cNvPr>
          <p:cNvSpPr/>
          <p:nvPr/>
        </p:nvSpPr>
        <p:spPr>
          <a:xfrm>
            <a:off x="7115254" y="6255710"/>
            <a:ext cx="355600" cy="532955"/>
          </a:xfrm>
          <a:prstGeom prst="upArrow">
            <a:avLst/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A938627-9AC6-5AC9-5529-F581392B6CCA}"/>
              </a:ext>
            </a:extLst>
          </p:cNvPr>
          <p:cNvSpPr txBox="1"/>
          <p:nvPr/>
        </p:nvSpPr>
        <p:spPr>
          <a:xfrm>
            <a:off x="281500" y="302420"/>
            <a:ext cx="9033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i="1" dirty="0">
                <a:latin typeface="Montserrat" panose="00000500000000000000" pitchFamily="2" charset="0"/>
              </a:rPr>
              <a:t>Predicting Delivery Delay Likelihood Across Platforms</a:t>
            </a:r>
            <a:endParaRPr lang="en-IN" sz="2400" b="1" dirty="0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45622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Swiggy Instamart Takes Quick Commerce To 100 Cities Across ...">
            <a:extLst>
              <a:ext uri="{FF2B5EF4-FFF2-40B4-BE49-F238E27FC236}">
                <a16:creationId xmlns:a16="http://schemas.microsoft.com/office/drawing/2014/main" id="{D2EAE77F-1103-14CA-AD0A-1215A8F3AA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3568" y="1126649"/>
            <a:ext cx="3550223" cy="1945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B0CD3B1-5966-E1FC-1302-FBD220E0F2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214" y="215039"/>
            <a:ext cx="959145" cy="698507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B4B2C67-DF18-8D0D-27FE-FEF0191FD0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584" y="301310"/>
            <a:ext cx="10826413" cy="572516"/>
          </a:xfrm>
        </p:spPr>
        <p:txBody>
          <a:bodyPr>
            <a:normAutofit/>
          </a:bodyPr>
          <a:lstStyle/>
          <a:p>
            <a:r>
              <a:rPr lang="en-GB" sz="2400" b="1" i="1" dirty="0">
                <a:latin typeface="Montserrat" panose="00000500000000000000" pitchFamily="2" charset="0"/>
              </a:rPr>
              <a:t>Faster Deliveries → Stronger Ratings &amp; Lower Churn</a:t>
            </a:r>
            <a:endParaRPr lang="en-IN" sz="2400" b="1" dirty="0">
              <a:latin typeface="Montserrat" panose="00000500000000000000" pitchFamily="2" charset="0"/>
            </a:endParaRPr>
          </a:p>
        </p:txBody>
      </p:sp>
      <p:pic>
        <p:nvPicPr>
          <p:cNvPr id="4102" name="Picture 6" descr="Reliance Jio Mart | Flat 2% Off | E-Gift Card | Instant Delivery | Valid  for online purchase | 6 months validity : Amazon.in: Gift Cards">
            <a:extLst>
              <a:ext uri="{FF2B5EF4-FFF2-40B4-BE49-F238E27FC236}">
                <a16:creationId xmlns:a16="http://schemas.microsoft.com/office/drawing/2014/main" id="{68DF1BD7-0812-674D-D492-6B8A90CAC9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2019" y="4825872"/>
            <a:ext cx="1463737" cy="10978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B87D5A3-94E1-4D5C-EB07-A837585CFAF0}"/>
              </a:ext>
            </a:extLst>
          </p:cNvPr>
          <p:cNvSpPr txBox="1"/>
          <p:nvPr/>
        </p:nvSpPr>
        <p:spPr>
          <a:xfrm>
            <a:off x="1838792" y="798680"/>
            <a:ext cx="10307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i="1" dirty="0">
                <a:solidFill>
                  <a:srgbClr val="FF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Every 10-min delay = ⭐ rating drop of 1.1  </a:t>
            </a:r>
            <a:r>
              <a:rPr lang="en-GB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Fixing delivery time is the fastest path to customer satisfaction</a:t>
            </a:r>
            <a:endParaRPr lang="en-IN" i="1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F8BE82-7F96-1DD0-B913-34C9C9109571}"/>
              </a:ext>
            </a:extLst>
          </p:cNvPr>
          <p:cNvSpPr txBox="1"/>
          <p:nvPr/>
        </p:nvSpPr>
        <p:spPr>
          <a:xfrm>
            <a:off x="3940444" y="2040743"/>
            <a:ext cx="6806888" cy="152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GB" sz="1600" b="1" dirty="0">
                <a:solidFill>
                  <a:srgbClr val="FF66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				</a:t>
            </a:r>
            <a:r>
              <a:rPr lang="en-GB" sz="16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(⭐ 85% Satisfied)</a:t>
            </a:r>
            <a:b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✅ Already the fastest (</a:t>
            </a:r>
            <a:r>
              <a:rPr lang="en-GB" sz="16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Avg</a:t>
            </a: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11 mins, p95: 15 mins).</a:t>
            </a:r>
            <a:b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→ Maintain consistency; double down on </a:t>
            </a:r>
            <a:r>
              <a:rPr lang="en-GB" sz="16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marketing &amp; reach expansion</a:t>
            </a: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</a:t>
            </a:r>
            <a:b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→ Clear path to overtake </a:t>
            </a:r>
            <a:r>
              <a:rPr lang="en-GB" sz="16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Blinkit</a:t>
            </a: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in </a:t>
            </a:r>
            <a:r>
              <a:rPr lang="en-GB" sz="16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revenue leadership</a:t>
            </a: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</a:t>
            </a:r>
            <a:endParaRPr lang="en-IN" sz="16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7922B96-DA1B-429B-16DF-05F4657C9054}"/>
              </a:ext>
            </a:extLst>
          </p:cNvPr>
          <p:cNvSpPr txBox="1"/>
          <p:nvPr/>
        </p:nvSpPr>
        <p:spPr>
          <a:xfrm>
            <a:off x="675954" y="3857594"/>
            <a:ext cx="5322618" cy="1936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IN" b="1" dirty="0" err="1">
                <a:solidFill>
                  <a:srgbClr val="FCBE2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Blinkit</a:t>
            </a:r>
            <a:r>
              <a:rPr lang="en-IN" b="1" dirty="0">
                <a:solidFill>
                  <a:srgbClr val="FCBE2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          </a:t>
            </a:r>
            <a:r>
              <a:rPr lang="en-IN" sz="16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(⭐ 75% Satisfied)</a:t>
            </a:r>
            <a:br>
              <a:rPr lang="en-IN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n-IN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⚠️ Delay clusters (morning 9–14h, evening 20–21h).</a:t>
            </a:r>
            <a:br>
              <a:rPr lang="en-IN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n-IN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→ Targeted </a:t>
            </a:r>
            <a:r>
              <a:rPr lang="en-IN" sz="16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resource allocation</a:t>
            </a:r>
            <a:r>
              <a:rPr lang="en-IN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in these cohorts could lift satisfaction closer to Swiggy.</a:t>
            </a:r>
            <a:br>
              <a:rPr lang="en-IN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n-IN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→ Unlocks stronger </a:t>
            </a:r>
            <a:r>
              <a:rPr lang="en-IN" sz="16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competitive moat</a:t>
            </a:r>
            <a:r>
              <a:rPr lang="en-IN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if delay dips &lt;12%.</a:t>
            </a:r>
            <a:endParaRPr lang="en-IN" sz="14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AD759AB-E385-291A-2A16-3364E4E8942A}"/>
              </a:ext>
            </a:extLst>
          </p:cNvPr>
          <p:cNvSpPr txBox="1"/>
          <p:nvPr/>
        </p:nvSpPr>
        <p:spPr>
          <a:xfrm>
            <a:off x="6276181" y="5440294"/>
            <a:ext cx="6304956" cy="1936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GB" sz="1600" b="1" dirty="0">
                <a:solidFill>
                  <a:srgbClr val="0070C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    			    </a:t>
            </a:r>
            <a:r>
              <a:rPr lang="en-GB" sz="16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(⭐ 45% Satisfied)</a:t>
            </a:r>
            <a:b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🚨Chronic delays across all hours; biggest gap to close.</a:t>
            </a:r>
            <a:b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Speed gains = ratings boost (high elasticity: -1.1/10 mins).</a:t>
            </a:r>
            <a:b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With </a:t>
            </a:r>
            <a:r>
              <a:rPr lang="en-GB" sz="16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highest </a:t>
            </a:r>
            <a:r>
              <a:rPr lang="en-GB" sz="1600" b="1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Avg</a:t>
            </a:r>
            <a:r>
              <a:rPr lang="en-GB" sz="16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Order Value</a:t>
            </a: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, improving delivery speed unlocks </a:t>
            </a:r>
            <a:r>
              <a:rPr lang="en-GB" sz="16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loyalty</a:t>
            </a: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and lowers churn in </a:t>
            </a:r>
            <a:r>
              <a:rPr lang="en-GB" sz="16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price-sensitive segments</a:t>
            </a: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</a:t>
            </a:r>
            <a:endParaRPr lang="en-IN" sz="12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4100" name="Picture 4" descr="Blinkit Logo &amp; Brand Assets (SVG, PNG and vector) - Brandfetch">
            <a:extLst>
              <a:ext uri="{FF2B5EF4-FFF2-40B4-BE49-F238E27FC236}">
                <a16:creationId xmlns:a16="http://schemas.microsoft.com/office/drawing/2014/main" id="{46004634-D5C5-E41B-6F88-46917A3E4F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707" y="3910774"/>
            <a:ext cx="1366605" cy="358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9483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B4CFAB51-E2FA-9272-3AAC-28DAAEFE38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042" y="674995"/>
            <a:ext cx="11000278" cy="519051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17D90B-843C-AC59-CFDD-F39D18A4D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8032" y="296475"/>
            <a:ext cx="11000278" cy="691796"/>
          </a:xfrm>
        </p:spPr>
        <p:txBody>
          <a:bodyPr>
            <a:normAutofit/>
          </a:bodyPr>
          <a:lstStyle/>
          <a:p>
            <a:r>
              <a:rPr lang="en-GB" sz="2400" b="1" dirty="0">
                <a:latin typeface="Montserrat" panose="00000500000000000000" pitchFamily="2" charset="0"/>
              </a:rPr>
              <a:t>📈 </a:t>
            </a:r>
            <a:r>
              <a:rPr lang="en-GB" sz="2400" b="1" i="1" dirty="0">
                <a:latin typeface="Montserrat" panose="00000500000000000000" pitchFamily="2" charset="0"/>
              </a:rPr>
              <a:t>7-Day Forecast of Daily Orders Across Platforms</a:t>
            </a:r>
            <a:endParaRPr lang="en-IN" sz="2400" b="1" dirty="0">
              <a:latin typeface="Montserrat" panose="000005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64FEA49-00A2-64CB-95DB-ED533545A713}"/>
              </a:ext>
            </a:extLst>
          </p:cNvPr>
          <p:cNvSpPr txBox="1"/>
          <p:nvPr/>
        </p:nvSpPr>
        <p:spPr>
          <a:xfrm>
            <a:off x="2836712" y="5865505"/>
            <a:ext cx="6478738" cy="14296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2000" b="1" i="1" dirty="0">
                <a:solidFill>
                  <a:srgbClr val="FF6600"/>
                </a:solidFill>
                <a:ea typeface="Lato" panose="020F0502020204030203" pitchFamily="34" charset="0"/>
                <a:cs typeface="Lato" panose="020F0502020204030203" pitchFamily="34" charset="0"/>
              </a:rPr>
              <a:t>Swiggy </a:t>
            </a:r>
            <a:r>
              <a:rPr lang="en-GB" sz="2000" b="1" i="1" dirty="0" err="1">
                <a:solidFill>
                  <a:srgbClr val="FF6600"/>
                </a:solidFill>
                <a:ea typeface="Lato" panose="020F0502020204030203" pitchFamily="34" charset="0"/>
                <a:cs typeface="Lato" panose="020F0502020204030203" pitchFamily="34" charset="0"/>
              </a:rPr>
              <a:t>Instamart</a:t>
            </a:r>
            <a:r>
              <a:rPr lang="en-GB" sz="2000" b="1" i="1" dirty="0">
                <a:solidFill>
                  <a:srgbClr val="FF6600"/>
                </a:solidFill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GB" sz="2000" i="1" dirty="0">
                <a:ea typeface="Lato" panose="020F0502020204030203" pitchFamily="34" charset="0"/>
                <a:cs typeface="Lato" panose="020F0502020204030203" pitchFamily="34" charset="0"/>
              </a:rPr>
              <a:t>is projected to see a sharp </a:t>
            </a:r>
            <a:r>
              <a:rPr lang="en-GB" sz="2000" b="1" i="1" dirty="0">
                <a:ea typeface="Lato" panose="020F0502020204030203" pitchFamily="34" charset="0"/>
                <a:cs typeface="Lato" panose="020F0502020204030203" pitchFamily="34" charset="0"/>
              </a:rPr>
              <a:t>weekend spike</a:t>
            </a:r>
          </a:p>
          <a:p>
            <a:pPr algn="ctr">
              <a:lnSpc>
                <a:spcPct val="150000"/>
              </a:lnSpc>
            </a:pPr>
            <a:r>
              <a:rPr lang="en-GB" sz="2000" b="1" i="1" dirty="0" err="1">
                <a:solidFill>
                  <a:srgbClr val="FCBE20"/>
                </a:solidFill>
                <a:ea typeface="Lato" panose="020F0502020204030203" pitchFamily="34" charset="0"/>
                <a:cs typeface="Lato" panose="020F0502020204030203" pitchFamily="34" charset="0"/>
              </a:rPr>
              <a:t>Blinkit</a:t>
            </a:r>
            <a:r>
              <a:rPr lang="en-GB" sz="2000" i="1" dirty="0">
                <a:ea typeface="Lato" panose="020F0502020204030203" pitchFamily="34" charset="0"/>
                <a:cs typeface="Lato" panose="020F0502020204030203" pitchFamily="34" charset="0"/>
              </a:rPr>
              <a:t> shows a steady upward Trend</a:t>
            </a:r>
          </a:p>
          <a:p>
            <a:pPr algn="ctr">
              <a:lnSpc>
                <a:spcPct val="150000"/>
              </a:lnSpc>
            </a:pPr>
            <a:r>
              <a:rPr lang="en-GB" sz="2000" b="1" i="1" dirty="0" err="1">
                <a:solidFill>
                  <a:srgbClr val="0070C0"/>
                </a:solidFill>
                <a:ea typeface="Lato" panose="020F0502020204030203" pitchFamily="34" charset="0"/>
                <a:cs typeface="Lato" panose="020F0502020204030203" pitchFamily="34" charset="0"/>
              </a:rPr>
              <a:t>JioMart</a:t>
            </a:r>
            <a:r>
              <a:rPr lang="en-GB" sz="2000" i="1" dirty="0">
                <a:ea typeface="Lato" panose="020F0502020204030203" pitchFamily="34" charset="0"/>
                <a:cs typeface="Lato" panose="020F0502020204030203" pitchFamily="34" charset="0"/>
              </a:rPr>
              <a:t> is projected to remain largely stable</a:t>
            </a:r>
            <a:endParaRPr lang="en-IN" sz="2000" i="1" dirty="0"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F2E720D-81E6-5DEC-9174-FCB891FE4849}"/>
              </a:ext>
            </a:extLst>
          </p:cNvPr>
          <p:cNvSpPr txBox="1"/>
          <p:nvPr/>
        </p:nvSpPr>
        <p:spPr>
          <a:xfrm>
            <a:off x="8216900" y="2520950"/>
            <a:ext cx="2197100" cy="749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11328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DBCBB-8E28-A396-456F-7AC45AF72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313" y="340039"/>
            <a:ext cx="9206315" cy="912564"/>
          </a:xfrm>
        </p:spPr>
        <p:txBody>
          <a:bodyPr>
            <a:normAutofit/>
          </a:bodyPr>
          <a:lstStyle/>
          <a:p>
            <a:r>
              <a:rPr lang="en-IN" sz="4000" b="1" dirty="0">
                <a:latin typeface="Montserrat" panose="00000500000000000000" pitchFamily="2" charset="0"/>
              </a:rPr>
              <a:t>Why This Analysis Matters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6E8565F-8C6B-9EC1-811C-261BB2B168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184"/>
            <a:ext cx="8991666" cy="132969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23852BA-1FC2-6033-ABC6-0307358DE9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168" y="1423969"/>
            <a:ext cx="10098930" cy="82835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3D15B5D2-B9B8-235E-B94F-A44A536DBA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9578" y="2563174"/>
            <a:ext cx="8856391" cy="109272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26CE1B89-6E0F-51F5-4FBA-33DBD845EDA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019" y="3966749"/>
            <a:ext cx="10697228" cy="3512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1483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F5335B-DB93-5BF9-39AD-B4A912CB4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4772" y="463366"/>
            <a:ext cx="8040655" cy="603566"/>
          </a:xfrm>
        </p:spPr>
        <p:txBody>
          <a:bodyPr>
            <a:normAutofit/>
          </a:bodyPr>
          <a:lstStyle/>
          <a:p>
            <a:r>
              <a:rPr lang="en-GB" sz="2400" b="1" dirty="0">
                <a:latin typeface="Montserrat" panose="00000500000000000000" pitchFamily="2" charset="0"/>
              </a:rPr>
              <a:t>Market Leader with Operational Gaps</a:t>
            </a:r>
            <a:endParaRPr lang="en-IN" sz="2400" b="1" dirty="0">
              <a:latin typeface="Montserrat" panose="00000500000000000000" pitchFamily="2" charset="0"/>
            </a:endParaRPr>
          </a:p>
        </p:txBody>
      </p:sp>
      <p:pic>
        <p:nvPicPr>
          <p:cNvPr id="4" name="Picture 4" descr="Blinkit Logo &amp; Brand Assets (SVG, PNG and vector) - Brandfetch">
            <a:extLst>
              <a:ext uri="{FF2B5EF4-FFF2-40B4-BE49-F238E27FC236}">
                <a16:creationId xmlns:a16="http://schemas.microsoft.com/office/drawing/2014/main" id="{1C78227F-3236-17D0-5890-BA73B757DC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3610" y="557037"/>
            <a:ext cx="3884071" cy="1019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EE70D81-924F-3FEF-BD3A-638DAC006B27}"/>
              </a:ext>
            </a:extLst>
          </p:cNvPr>
          <p:cNvSpPr txBox="1"/>
          <p:nvPr/>
        </p:nvSpPr>
        <p:spPr>
          <a:xfrm>
            <a:off x="194965" y="1576828"/>
            <a:ext cx="4889731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2060"/>
                </a:solidFill>
                <a:latin typeface="Montserrat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Strengths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Market leader in </a:t>
            </a:r>
            <a:r>
              <a:rPr lang="en-GB" sz="14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orders &amp; revenue</a:t>
            </a:r>
            <a:r>
              <a:rPr lang="en-GB" sz="1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(~40%+ share).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Strong </a:t>
            </a:r>
            <a:r>
              <a:rPr lang="en-GB" sz="14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loyal customer base (25%)</a:t>
            </a:r>
            <a:r>
              <a:rPr lang="en-GB" sz="1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4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75% customer satisfaction</a:t>
            </a:r>
            <a:r>
              <a:rPr lang="en-GB" sz="1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, competitive but behind Swiggy.</a:t>
            </a:r>
          </a:p>
          <a:p>
            <a:endParaRPr lang="en-IN" sz="16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BB76A6-AEEF-A51E-6B6F-014BF81C1B3D}"/>
              </a:ext>
            </a:extLst>
          </p:cNvPr>
          <p:cNvSpPr txBox="1"/>
          <p:nvPr/>
        </p:nvSpPr>
        <p:spPr>
          <a:xfrm>
            <a:off x="194965" y="3576954"/>
            <a:ext cx="4711931" cy="2034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600" b="1" dirty="0">
                <a:solidFill>
                  <a:srgbClr val="FF0000"/>
                </a:solidFill>
                <a:latin typeface="Montserrat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Weaknesses</a:t>
            </a:r>
            <a:endParaRPr lang="en-GB" sz="1600" dirty="0">
              <a:solidFill>
                <a:srgbClr val="FF0000"/>
              </a:solidFill>
              <a:latin typeface="Montserrat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Delivery delays in multiple cohorts (morning, afternoon, evening).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Only </a:t>
            </a:r>
            <a:r>
              <a:rPr lang="en-GB" sz="14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74% customers satisfied</a:t>
            </a:r>
            <a:r>
              <a:rPr lang="en-GB" sz="1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vs. Swiggy’s 85%.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4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72% price-only buyers</a:t>
            </a:r>
            <a:r>
              <a:rPr lang="en-GB" sz="1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→ highly discount dependent.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Higher </a:t>
            </a:r>
            <a:r>
              <a:rPr lang="en-GB" sz="14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churn probability</a:t>
            </a:r>
            <a:r>
              <a:rPr lang="en-GB" sz="1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in non-loyal segments.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22FF8D-C19C-F01A-32D5-3A9BC4820C31}"/>
              </a:ext>
            </a:extLst>
          </p:cNvPr>
          <p:cNvSpPr txBox="1"/>
          <p:nvPr/>
        </p:nvSpPr>
        <p:spPr>
          <a:xfrm>
            <a:off x="5448019" y="1972666"/>
            <a:ext cx="6909379" cy="48167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en-GB" b="1" dirty="0">
                <a:solidFill>
                  <a:srgbClr val="00B050"/>
                </a:solidFill>
                <a:latin typeface="Montserrat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Recommendations</a:t>
            </a:r>
            <a:endParaRPr lang="en-GB" dirty="0">
              <a:solidFill>
                <a:srgbClr val="00B050"/>
              </a:solidFill>
              <a:latin typeface="Montserrat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Resource optimization</a:t>
            </a: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during peak delay cohorts.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Targeted </a:t>
            </a:r>
            <a:r>
              <a:rPr lang="en-GB" sz="16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discounts &amp; offers</a:t>
            </a: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for price-sensitive buyers.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Personalized retention campaigns</a:t>
            </a: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for loyalists to reduce churn</a:t>
            </a:r>
          </a:p>
          <a:p>
            <a:pPr>
              <a:lnSpc>
                <a:spcPct val="150000"/>
              </a:lnSpc>
            </a:pPr>
            <a:endParaRPr lang="en-GB" sz="16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>
              <a:lnSpc>
                <a:spcPct val="150000"/>
              </a:lnSpc>
            </a:pPr>
            <a:endParaRPr lang="en-GB" sz="16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>
              <a:lnSpc>
                <a:spcPct val="150000"/>
              </a:lnSpc>
            </a:pPr>
            <a:endParaRPr lang="en-GB" sz="16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GB" sz="2000" dirty="0">
                <a:latin typeface="Montserrat" panose="00000500000000000000" pitchFamily="2" charset="0"/>
              </a:rPr>
              <a:t>Converting </a:t>
            </a:r>
            <a:r>
              <a:rPr lang="en-GB" sz="2000" b="1" dirty="0">
                <a:latin typeface="Montserrat" panose="00000500000000000000" pitchFamily="2" charset="0"/>
              </a:rPr>
              <a:t>50% </a:t>
            </a:r>
            <a:r>
              <a:rPr lang="en-GB" sz="2000" dirty="0">
                <a:latin typeface="Montserrat" panose="00000500000000000000" pitchFamily="2" charset="0"/>
              </a:rPr>
              <a:t>of “</a:t>
            </a:r>
            <a:r>
              <a:rPr lang="en-GB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ontserrat" panose="00000500000000000000" pitchFamily="2" charset="0"/>
              </a:rPr>
              <a:t>Price-Only</a:t>
            </a:r>
            <a:r>
              <a:rPr lang="en-GB" sz="2000" dirty="0">
                <a:latin typeface="Montserrat" panose="00000500000000000000" pitchFamily="2" charset="0"/>
              </a:rPr>
              <a:t>” customers into </a:t>
            </a:r>
            <a:r>
              <a:rPr lang="en-GB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ontserrat" panose="00000500000000000000" pitchFamily="2" charset="0"/>
              </a:rPr>
              <a:t>Loyalists</a:t>
            </a:r>
            <a:r>
              <a:rPr lang="en-GB" sz="2000" dirty="0">
                <a:latin typeface="Montserrat" panose="00000500000000000000" pitchFamily="2" charset="0"/>
              </a:rPr>
              <a:t> has the potential to lift </a:t>
            </a:r>
            <a:r>
              <a:rPr lang="en-GB" sz="2000" dirty="0" err="1">
                <a:latin typeface="Montserrat" panose="00000500000000000000" pitchFamily="2" charset="0"/>
              </a:rPr>
              <a:t>Blinkit’s</a:t>
            </a:r>
            <a:r>
              <a:rPr lang="en-GB" sz="2000" dirty="0">
                <a:latin typeface="Montserrat" panose="00000500000000000000" pitchFamily="2" charset="0"/>
              </a:rPr>
              <a:t> total revenue by </a:t>
            </a:r>
            <a:r>
              <a:rPr lang="en-GB" sz="2000" b="1" dirty="0">
                <a:solidFill>
                  <a:srgbClr val="FF0000"/>
                </a:solidFill>
                <a:latin typeface="Montserrat" panose="00000500000000000000" pitchFamily="2" charset="0"/>
              </a:rPr>
              <a:t>7.3%, </a:t>
            </a:r>
            <a:r>
              <a:rPr lang="en-GB" sz="2000" dirty="0">
                <a:latin typeface="Montserrat" panose="00000500000000000000" pitchFamily="2" charset="0"/>
              </a:rPr>
              <a:t>unlocking significant top-line growth.</a:t>
            </a:r>
            <a:endParaRPr lang="en-GB" sz="2000" dirty="0">
              <a:latin typeface="Montserrat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IN" sz="16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39142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1E532AD6-DA35-936D-A98C-F1A18879B7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4317" y="-684784"/>
            <a:ext cx="6860545" cy="375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5D8DB8B-54A0-BA03-8742-738919EF2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419100"/>
            <a:ext cx="8356599" cy="775716"/>
          </a:xfrm>
        </p:spPr>
        <p:txBody>
          <a:bodyPr>
            <a:normAutofit fontScale="90000"/>
          </a:bodyPr>
          <a:lstStyle/>
          <a:p>
            <a:r>
              <a:rPr lang="en-IN" sz="3200" b="1" dirty="0">
                <a:latin typeface="Montserrat" panose="00000500000000000000" pitchFamily="2" charset="0"/>
              </a:rPr>
              <a:t>Operational Excellence, Growth Needed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5946EE-E3B1-E960-4232-E151CEBB6D8D}"/>
              </a:ext>
            </a:extLst>
          </p:cNvPr>
          <p:cNvSpPr txBox="1"/>
          <p:nvPr/>
        </p:nvSpPr>
        <p:spPr>
          <a:xfrm>
            <a:off x="530643" y="1527267"/>
            <a:ext cx="4470631" cy="2675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b="1" dirty="0">
                <a:solidFill>
                  <a:srgbClr val="002060"/>
                </a:solidFill>
                <a:latin typeface="Montserrat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Strengths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Fastest </a:t>
            </a:r>
            <a:r>
              <a:rPr lang="en-GB" sz="16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average delivery time: 11 mins</a:t>
            </a: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0% delay warnings</a:t>
            </a: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across all hours.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Highest satisfaction rate: 85%</a:t>
            </a: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(4+ ratings in 85% of orders).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Strong in </a:t>
            </a:r>
            <a:r>
              <a:rPr lang="en-GB" sz="16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weekend spikes &amp; late-night orders</a:t>
            </a: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→ operationally flawless.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475FF8-CB9B-1A88-CFF0-CBBC5AD9FC86}"/>
              </a:ext>
            </a:extLst>
          </p:cNvPr>
          <p:cNvSpPr txBox="1"/>
          <p:nvPr/>
        </p:nvSpPr>
        <p:spPr>
          <a:xfrm>
            <a:off x="543343" y="4442771"/>
            <a:ext cx="4610331" cy="18903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600" b="1" dirty="0">
                <a:solidFill>
                  <a:srgbClr val="FF0000"/>
                </a:solidFill>
                <a:latin typeface="Montserrat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Weaknesses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Lower market share &amp; revenue than </a:t>
            </a:r>
            <a:r>
              <a:rPr lang="en-GB" sz="1600" b="1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Blinkit</a:t>
            </a:r>
            <a:r>
              <a:rPr lang="en-GB" sz="16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Smallest basket value</a:t>
            </a: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among platforms.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Order frequency per customer: 3.8x</a:t>
            </a: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vs. </a:t>
            </a:r>
            <a:r>
              <a:rPr lang="en-GB" sz="16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Blinkit’s</a:t>
            </a: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4.6x.</a:t>
            </a:r>
            <a:endParaRPr lang="en-GB" sz="1600" b="1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D0DC3F5-2B63-543C-3D0C-3D87F70C18D8}"/>
              </a:ext>
            </a:extLst>
          </p:cNvPr>
          <p:cNvSpPr txBox="1"/>
          <p:nvPr/>
        </p:nvSpPr>
        <p:spPr>
          <a:xfrm>
            <a:off x="6013135" y="1834364"/>
            <a:ext cx="5892800" cy="5216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endParaRPr lang="en-GB" sz="2000" dirty="0">
              <a:solidFill>
                <a:srgbClr val="00B050"/>
              </a:solidFill>
              <a:latin typeface="Montserrat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>
              <a:lnSpc>
                <a:spcPct val="150000"/>
              </a:lnSpc>
            </a:pPr>
            <a:r>
              <a:rPr lang="en-GB" b="1" dirty="0">
                <a:solidFill>
                  <a:srgbClr val="FF6600"/>
                </a:solidFill>
                <a:latin typeface="Montserrat" panose="00000500000000000000" pitchFamily="2" charset="0"/>
              </a:rPr>
              <a:t>Recommendations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Focus on </a:t>
            </a:r>
            <a:r>
              <a:rPr lang="en-GB" sz="1600" b="1" dirty="0"/>
              <a:t>customer acquisition</a:t>
            </a:r>
            <a:r>
              <a:rPr lang="en-GB" sz="1600" dirty="0"/>
              <a:t> to expand market share.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Strengthen </a:t>
            </a:r>
            <a:r>
              <a:rPr lang="en-GB" sz="1600" b="1" dirty="0"/>
              <a:t>loyalty programs</a:t>
            </a:r>
            <a:r>
              <a:rPr lang="en-GB" sz="1600" dirty="0"/>
              <a:t> to boost retention.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Upsell/cross-sell to increase basket value.</a:t>
            </a:r>
            <a:endParaRPr lang="en-GB" sz="16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IN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IN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IN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GB" sz="2000" dirty="0">
                <a:latin typeface="Montserrat" panose="00000500000000000000" pitchFamily="2" charset="0"/>
              </a:rPr>
              <a:t>If Swiggy </a:t>
            </a:r>
            <a:r>
              <a:rPr lang="en-GB" sz="2000" dirty="0" err="1">
                <a:latin typeface="Montserrat" panose="00000500000000000000" pitchFamily="2" charset="0"/>
              </a:rPr>
              <a:t>Instamart</a:t>
            </a:r>
            <a:r>
              <a:rPr lang="en-GB" sz="2000" dirty="0">
                <a:latin typeface="Montserrat" panose="00000500000000000000" pitchFamily="2" charset="0"/>
              </a:rPr>
              <a:t> increases AOV from </a:t>
            </a:r>
            <a:r>
              <a:rPr lang="en-GB" sz="2000" b="1" dirty="0">
                <a:latin typeface="Montserrat" panose="00000500000000000000" pitchFamily="2" charset="0"/>
              </a:rPr>
              <a:t>₹415 → ₹450 </a:t>
            </a:r>
            <a:r>
              <a:rPr lang="en-GB" sz="2000" dirty="0">
                <a:latin typeface="Montserrat" panose="00000500000000000000" pitchFamily="2" charset="0"/>
              </a:rPr>
              <a:t>and retention by 1 order per customer (</a:t>
            </a:r>
            <a:r>
              <a:rPr lang="en-GB" sz="2000" b="1" dirty="0">
                <a:latin typeface="Montserrat" panose="00000500000000000000" pitchFamily="2" charset="0"/>
              </a:rPr>
              <a:t>3.8x → 4.8x</a:t>
            </a:r>
            <a:r>
              <a:rPr lang="en-GB" sz="2000" dirty="0">
                <a:latin typeface="Montserrat" panose="00000500000000000000" pitchFamily="2" charset="0"/>
              </a:rPr>
              <a:t>), revenue would rise by </a:t>
            </a:r>
            <a:r>
              <a:rPr lang="en-GB" sz="2200" b="1" dirty="0">
                <a:solidFill>
                  <a:srgbClr val="FF0000"/>
                </a:solidFill>
                <a:latin typeface="Montserrat" panose="00000500000000000000" pitchFamily="2" charset="0"/>
              </a:rPr>
              <a:t>37% uplift</a:t>
            </a:r>
            <a:endParaRPr lang="en-IN" sz="2200" dirty="0">
              <a:solidFill>
                <a:srgbClr val="FF0000"/>
              </a:solidFill>
              <a:latin typeface="Montserrat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482450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Reliance Jio Mart | Flat 2% Off | E-Gift Card | Instant Delivery | Valid  for online purchase | 6 months validity : Amazon.in: Gift Cards">
            <a:extLst>
              <a:ext uri="{FF2B5EF4-FFF2-40B4-BE49-F238E27FC236}">
                <a16:creationId xmlns:a16="http://schemas.microsoft.com/office/drawing/2014/main" id="{D5C7AD5F-7B22-972C-0001-1457C61743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53557" y="0"/>
            <a:ext cx="2755900" cy="2066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7869B00-7BC9-7CF3-7BF3-EAE236499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7665" y="503996"/>
            <a:ext cx="8319125" cy="783900"/>
          </a:xfrm>
        </p:spPr>
        <p:txBody>
          <a:bodyPr>
            <a:normAutofit/>
          </a:bodyPr>
          <a:lstStyle/>
          <a:p>
            <a:r>
              <a:rPr lang="en-IN" sz="3000" b="1" dirty="0">
                <a:latin typeface="Montserrat" panose="00000500000000000000" pitchFamily="2" charset="0"/>
              </a:rPr>
              <a:t>High Value, High Risk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EF91B3E-0CC0-EA5D-2FCA-FD12A4FC54E3}"/>
              </a:ext>
            </a:extLst>
          </p:cNvPr>
          <p:cNvSpPr txBox="1"/>
          <p:nvPr/>
        </p:nvSpPr>
        <p:spPr>
          <a:xfrm>
            <a:off x="441394" y="1398825"/>
            <a:ext cx="4470631" cy="31284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600" b="1" dirty="0">
                <a:solidFill>
                  <a:srgbClr val="002060"/>
                </a:solidFill>
                <a:latin typeface="Montserrat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Strengths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Highest average basket value</a:t>
            </a: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across platforms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Contributes </a:t>
            </a:r>
            <a:r>
              <a:rPr lang="en-GB" sz="16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~27% of revenue</a:t>
            </a: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despite smaller market share.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Strong in </a:t>
            </a:r>
            <a:r>
              <a:rPr lang="en-GB" sz="16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beverages, dairy, and fruits</a:t>
            </a: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categories.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Customer base nearly equal to Swiggy </a:t>
            </a:r>
            <a:r>
              <a:rPr lang="en-GB" sz="16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Instamart</a:t>
            </a: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(~8.5K vs. 8.8K).</a:t>
            </a:r>
          </a:p>
          <a:p>
            <a:pPr>
              <a:lnSpc>
                <a:spcPct val="150000"/>
              </a:lnSpc>
            </a:pPr>
            <a:endParaRPr lang="en-GB" sz="1600" dirty="0"/>
          </a:p>
          <a:p>
            <a:pPr>
              <a:lnSpc>
                <a:spcPct val="150000"/>
              </a:lnSpc>
            </a:pPr>
            <a:endParaRPr lang="en-GB" sz="1600" b="1" dirty="0">
              <a:solidFill>
                <a:srgbClr val="002060"/>
              </a:solidFill>
              <a:latin typeface="Montserrat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C8CE5F5-C155-DBAF-15A4-F43B2055E5E0}"/>
              </a:ext>
            </a:extLst>
          </p:cNvPr>
          <p:cNvSpPr txBox="1"/>
          <p:nvPr/>
        </p:nvSpPr>
        <p:spPr>
          <a:xfrm>
            <a:off x="441394" y="4638175"/>
            <a:ext cx="4610331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600" b="1" dirty="0">
                <a:solidFill>
                  <a:srgbClr val="FF0000"/>
                </a:solidFill>
                <a:latin typeface="Montserrat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Weaknesses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Longest </a:t>
            </a:r>
            <a:r>
              <a:rPr lang="en-GB" sz="1600" b="1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avg</a:t>
            </a:r>
            <a:r>
              <a:rPr lang="en-GB" sz="16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delivery time: 17 mins</a:t>
            </a: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→ severe SLA breaches.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Only </a:t>
            </a:r>
            <a:r>
              <a:rPr lang="en-IN" sz="16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45% customers satisfied</a:t>
            </a:r>
            <a:r>
              <a:rPr lang="en-IN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Churn &gt;70%</a:t>
            </a: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in most segments.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Lowest </a:t>
            </a:r>
            <a:r>
              <a:rPr lang="en-GB" sz="16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order frequency: 3x per customer</a:t>
            </a: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</a:t>
            </a:r>
            <a:endParaRPr lang="en-GB" sz="1600" b="1" dirty="0">
              <a:solidFill>
                <a:srgbClr val="FF0000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D7CE408-3B64-4F1D-1611-C035E413AD15}"/>
              </a:ext>
            </a:extLst>
          </p:cNvPr>
          <p:cNvSpPr txBox="1"/>
          <p:nvPr/>
        </p:nvSpPr>
        <p:spPr>
          <a:xfrm>
            <a:off x="6125869" y="2059126"/>
            <a:ext cx="5669194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rgbClr val="FF0000"/>
                </a:solidFill>
                <a:latin typeface="Montserrat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Recommendations</a:t>
            </a:r>
          </a:p>
          <a:p>
            <a:endParaRPr lang="en-IN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Urgent focus on </a:t>
            </a:r>
            <a:r>
              <a:rPr lang="en-GB" sz="16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reducing delivery time (17 → 15 mins)</a:t>
            </a: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→ ratings could rise from 3.0 to 4.0.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Improve </a:t>
            </a:r>
            <a:r>
              <a:rPr lang="en-GB" sz="16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churn management</a:t>
            </a: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with personalized offers.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Leverage high </a:t>
            </a:r>
            <a:r>
              <a:rPr lang="en-GB" sz="16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basket value customers</a:t>
            </a: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with premium loyalty plans.</a:t>
            </a:r>
          </a:p>
          <a:p>
            <a:endParaRPr lang="en-GB" sz="16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GB" dirty="0"/>
          </a:p>
          <a:p>
            <a:pPr>
              <a:lnSpc>
                <a:spcPct val="150000"/>
              </a:lnSpc>
            </a:pPr>
            <a:r>
              <a:rPr lang="en-GB" sz="2000" dirty="0">
                <a:latin typeface="Montserrat" panose="00000500000000000000" pitchFamily="2" charset="0"/>
              </a:rPr>
              <a:t>By reducing average delivery time from 17 min to </a:t>
            </a:r>
            <a:r>
              <a:rPr lang="en-GB" sz="2000" b="1" dirty="0">
                <a:latin typeface="Montserrat" panose="00000500000000000000" pitchFamily="2" charset="0"/>
              </a:rPr>
              <a:t>12–13 min</a:t>
            </a:r>
            <a:r>
              <a:rPr lang="en-GB" sz="2000" dirty="0">
                <a:latin typeface="Montserrat" panose="00000500000000000000" pitchFamily="2" charset="0"/>
              </a:rPr>
              <a:t>, </a:t>
            </a:r>
            <a:r>
              <a:rPr lang="en-GB" sz="2000" dirty="0" err="1">
                <a:latin typeface="Montserrat" panose="00000500000000000000" pitchFamily="2" charset="0"/>
              </a:rPr>
              <a:t>JioMart</a:t>
            </a:r>
            <a:r>
              <a:rPr lang="en-GB" sz="2000" dirty="0">
                <a:latin typeface="Montserrat" panose="00000500000000000000" pitchFamily="2" charset="0"/>
              </a:rPr>
              <a:t> can raise ratings by ~0.6 points, cut SLA breaches to below </a:t>
            </a:r>
            <a:r>
              <a:rPr lang="en-GB" sz="2000" b="1" dirty="0">
                <a:solidFill>
                  <a:srgbClr val="FF0000"/>
                </a:solidFill>
                <a:latin typeface="Montserrat" panose="00000500000000000000" pitchFamily="2" charset="0"/>
              </a:rPr>
              <a:t>20%, </a:t>
            </a:r>
            <a:r>
              <a:rPr lang="en-GB" sz="2000" dirty="0">
                <a:latin typeface="Montserrat" panose="00000500000000000000" pitchFamily="2" charset="0"/>
              </a:rPr>
              <a:t>and lower churn by nearly half unlocking an estimated </a:t>
            </a:r>
            <a:r>
              <a:rPr lang="en-GB" sz="2000" b="1" dirty="0">
                <a:solidFill>
                  <a:srgbClr val="FF0000"/>
                </a:solidFill>
                <a:latin typeface="Montserrat" panose="00000500000000000000" pitchFamily="2" charset="0"/>
              </a:rPr>
              <a:t>8–12%</a:t>
            </a:r>
            <a:r>
              <a:rPr lang="en-GB" sz="2000" dirty="0">
                <a:latin typeface="Montserrat" panose="00000500000000000000" pitchFamily="2" charset="0"/>
              </a:rPr>
              <a:t> revenue upside.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408288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317997F5-25F8-3EB7-11C8-1F8392773D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7769" y="4418506"/>
            <a:ext cx="5448112" cy="2985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BE882D5-CDA0-B431-D7DF-5926C06E68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6875" y="533729"/>
            <a:ext cx="10826413" cy="737616"/>
          </a:xfrm>
        </p:spPr>
        <p:txBody>
          <a:bodyPr>
            <a:normAutofit/>
          </a:bodyPr>
          <a:lstStyle/>
          <a:p>
            <a:r>
              <a:rPr lang="en-IN" sz="4000" b="1" dirty="0">
                <a:solidFill>
                  <a:srgbClr val="0070C0"/>
                </a:solidFill>
                <a:latin typeface="Montserrat" panose="00000500000000000000" pitchFamily="2" charset="0"/>
              </a:rPr>
              <a:t>Conclusion</a:t>
            </a:r>
            <a:r>
              <a:rPr lang="en-IN" sz="4000" b="1" dirty="0">
                <a:latin typeface="Montserrat" panose="00000500000000000000" pitchFamily="2" charset="0"/>
              </a:rPr>
              <a:t> &amp; 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13B8A1-1AE2-2E94-C6A3-A8F69593A6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2974" y="1561024"/>
            <a:ext cx="10826413" cy="5036271"/>
          </a:xfrm>
        </p:spPr>
        <p:txBody>
          <a:bodyPr>
            <a:normAutofit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en-GB" sz="1800" b="1" dirty="0">
                <a:solidFill>
                  <a:srgbClr val="FF0000"/>
                </a:solidFill>
                <a:latin typeface="Montserrat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Key Recommendations:</a:t>
            </a:r>
            <a:endParaRPr lang="en-GB" sz="1800" dirty="0">
              <a:solidFill>
                <a:srgbClr val="FF0000"/>
              </a:solidFill>
              <a:latin typeface="Montserrat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GB" sz="18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Optimize Resource Allocation:</a:t>
            </a:r>
            <a:r>
              <a:rPr lang="en-GB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Prioritize </a:t>
            </a:r>
            <a:r>
              <a:rPr lang="en-GB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Blinkit’s</a:t>
            </a:r>
            <a:r>
              <a:rPr lang="en-GB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delivery performance improvement (reduce delay likelihood).</a:t>
            </a:r>
          </a:p>
          <a:p>
            <a:pPr algn="just">
              <a:lnSpc>
                <a:spcPct val="150000"/>
              </a:lnSpc>
            </a:pPr>
            <a:r>
              <a:rPr lang="en-GB" sz="18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Leverage Forecasting:</a:t>
            </a:r>
            <a:r>
              <a:rPr lang="en-GB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Use demand forecasts to adjust staffing &amp; inventory, especially for Swiggy’s weekend surges.</a:t>
            </a:r>
          </a:p>
          <a:p>
            <a:pPr algn="just">
              <a:lnSpc>
                <a:spcPct val="150000"/>
              </a:lnSpc>
            </a:pPr>
            <a:r>
              <a:rPr lang="en-GB" sz="18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Enhance Customer Experience:</a:t>
            </a:r>
            <a:r>
              <a:rPr lang="en-GB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Focus on reducing delivery time variability to increase retention across all platforms.</a:t>
            </a:r>
          </a:p>
          <a:p>
            <a:pPr algn="just">
              <a:lnSpc>
                <a:spcPct val="150000"/>
              </a:lnSpc>
            </a:pPr>
            <a:endParaRPr lang="en-IN" sz="18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4" name="Picture 4" descr="Blinkit Logo &amp; Brand Assets (SVG, PNG and vector) - Brandfetch">
            <a:extLst>
              <a:ext uri="{FF2B5EF4-FFF2-40B4-BE49-F238E27FC236}">
                <a16:creationId xmlns:a16="http://schemas.microsoft.com/office/drawing/2014/main" id="{8BABD9C4-DA22-2BDC-E84F-3B6DE9FCF3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269" y="5485992"/>
            <a:ext cx="3238500" cy="8502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Reliance Jio Mart | Flat 2% Off | E-Gift Card | Instant Delivery | Valid  for online purchase | 6 months validity : Amazon.in: Gift Cards">
            <a:extLst>
              <a:ext uri="{FF2B5EF4-FFF2-40B4-BE49-F238E27FC236}">
                <a16:creationId xmlns:a16="http://schemas.microsoft.com/office/drawing/2014/main" id="{F7DA22A7-297A-EFAF-C8C5-1D95B9DBC0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8509" y="4764875"/>
            <a:ext cx="2980878" cy="2235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45051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4AC470-DFD3-FEA9-57EB-668BE64A4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0848" y="0"/>
            <a:ext cx="8306073" cy="1167616"/>
          </a:xfrm>
        </p:spPr>
        <p:txBody>
          <a:bodyPr>
            <a:normAutofit/>
          </a:bodyPr>
          <a:lstStyle/>
          <a:p>
            <a:r>
              <a:rPr lang="en-GB" sz="3600" b="1" dirty="0">
                <a:latin typeface="Montserrat" panose="00000500000000000000" pitchFamily="2" charset="0"/>
              </a:rPr>
              <a:t>Dataset Overview</a:t>
            </a:r>
            <a:endParaRPr lang="en-IN" sz="3600" b="1" dirty="0">
              <a:latin typeface="Montserrat" panose="00000500000000000000" pitchFamily="2" charset="0"/>
            </a:endParaRPr>
          </a:p>
        </p:txBody>
      </p:sp>
      <p:pic>
        <p:nvPicPr>
          <p:cNvPr id="6" name="Content Placeholder 5" descr="Database with solid fill">
            <a:extLst>
              <a:ext uri="{FF2B5EF4-FFF2-40B4-BE49-F238E27FC236}">
                <a16:creationId xmlns:a16="http://schemas.microsoft.com/office/drawing/2014/main" id="{1B498E3E-95DC-E081-0E4E-9FA4DC91953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4194" y="1515515"/>
            <a:ext cx="420968" cy="400108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5F50E2-FB3B-E99D-D777-0F396E3894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4705" y="1515518"/>
            <a:ext cx="5531982" cy="5036271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GB" sz="2000" b="1" dirty="0">
                <a:latin typeface="Montserrat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Source: </a:t>
            </a:r>
            <a:r>
              <a:rPr lang="en-GB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Kaggle Dataset (curated to reflect quick-commerce order patterns in Navi Mumbai, May 2025)</a:t>
            </a:r>
          </a:p>
          <a:p>
            <a:pPr marL="0" indent="0">
              <a:spcBef>
                <a:spcPts val="0"/>
              </a:spcBef>
              <a:buNone/>
            </a:pPr>
            <a:endParaRPr lang="en-IN" sz="2000" b="1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0" indent="0">
              <a:buNone/>
            </a:pPr>
            <a:r>
              <a:rPr lang="en-IN" sz="2000" b="1" dirty="0">
                <a:latin typeface="Montserrat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Coverage: </a:t>
            </a:r>
            <a:r>
              <a:rPr lang="en-IN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1,00,000 orders placed in Navi Mumbai ( May 1 – 17 2025 )</a:t>
            </a:r>
          </a:p>
          <a:p>
            <a:pPr marL="0" indent="0">
              <a:buNone/>
            </a:pPr>
            <a:endParaRPr lang="en-IN" sz="20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IN" sz="2000" b="1" dirty="0">
                <a:latin typeface="Montserrat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Purpose: </a:t>
            </a:r>
            <a:r>
              <a:rPr lang="en-IN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Benchmark performance of </a:t>
            </a:r>
            <a:r>
              <a:rPr lang="en-IN" sz="2000" b="1" dirty="0" err="1">
                <a:solidFill>
                  <a:srgbClr val="EEB5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Blinkit</a:t>
            </a:r>
            <a:r>
              <a:rPr lang="en-IN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, </a:t>
            </a:r>
            <a:r>
              <a:rPr lang="en-IN" sz="2000" b="1" dirty="0">
                <a:solidFill>
                  <a:srgbClr val="EC7F1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Swiggy </a:t>
            </a:r>
            <a:r>
              <a:rPr lang="en-IN" sz="2000" b="1" dirty="0" err="1">
                <a:solidFill>
                  <a:srgbClr val="EC7F1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Instamart</a:t>
            </a:r>
            <a:r>
              <a:rPr lang="en-IN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, and </a:t>
            </a:r>
            <a:r>
              <a:rPr lang="en-IN" sz="2000" b="1" dirty="0" err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JioMart</a:t>
            </a:r>
            <a:r>
              <a:rPr lang="en-IN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across customer, revenue and operations metrics</a:t>
            </a:r>
          </a:p>
        </p:txBody>
      </p:sp>
      <p:pic>
        <p:nvPicPr>
          <p:cNvPr id="9" name="Graphic 8" descr="Marker with solid fill">
            <a:extLst>
              <a:ext uri="{FF2B5EF4-FFF2-40B4-BE49-F238E27FC236}">
                <a16:creationId xmlns:a16="http://schemas.microsoft.com/office/drawing/2014/main" id="{AF20F6AB-9F15-C674-23EB-58686A595A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34194" y="2716869"/>
            <a:ext cx="518988" cy="518988"/>
          </a:xfrm>
          <a:prstGeom prst="rect">
            <a:avLst/>
          </a:prstGeom>
        </p:spPr>
      </p:pic>
      <p:pic>
        <p:nvPicPr>
          <p:cNvPr id="13" name="Graphic 12" descr="Bar graph with upward trend with solid fill">
            <a:extLst>
              <a:ext uri="{FF2B5EF4-FFF2-40B4-BE49-F238E27FC236}">
                <a16:creationId xmlns:a16="http://schemas.microsoft.com/office/drawing/2014/main" id="{F44FF923-79B5-9A72-42C2-25776E4D688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66598" y="3839369"/>
            <a:ext cx="388564" cy="38856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D4FA373-E802-CEF3-B18D-AFC220036096}"/>
              </a:ext>
            </a:extLst>
          </p:cNvPr>
          <p:cNvSpPr txBox="1"/>
          <p:nvPr/>
        </p:nvSpPr>
        <p:spPr>
          <a:xfrm>
            <a:off x="6465959" y="1404949"/>
            <a:ext cx="5952210" cy="56459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GB" sz="2000" b="1" dirty="0">
                <a:latin typeface="Montserrat" panose="00000500000000000000" pitchFamily="2" charset="0"/>
              </a:rPr>
              <a:t>Key Fields</a:t>
            </a:r>
          </a:p>
          <a:p>
            <a:pPr>
              <a:lnSpc>
                <a:spcPct val="200000"/>
              </a:lnSpc>
            </a:pPr>
            <a:r>
              <a:rPr lang="en-IN" sz="2000" b="1" dirty="0">
                <a:solidFill>
                  <a:srgbClr val="C00000"/>
                </a:solidFill>
                <a:latin typeface="Montserrat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&gt;</a:t>
            </a:r>
            <a:r>
              <a:rPr lang="en-IN" sz="20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Order ID</a:t>
            </a:r>
            <a:r>
              <a:rPr lang="en-IN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— Unique order identifier </a:t>
            </a:r>
          </a:p>
          <a:p>
            <a:pPr>
              <a:lnSpc>
                <a:spcPct val="200000"/>
              </a:lnSpc>
              <a:spcBef>
                <a:spcPts val="200"/>
              </a:spcBef>
            </a:pPr>
            <a:r>
              <a:rPr lang="en-IN" sz="2000" b="1" dirty="0">
                <a:solidFill>
                  <a:srgbClr val="C00000"/>
                </a:solidFill>
                <a:latin typeface="Montserrat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&gt; </a:t>
            </a:r>
            <a:r>
              <a:rPr lang="en-IN" sz="20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Customer ID</a:t>
            </a:r>
            <a:r>
              <a:rPr lang="en-IN" sz="2000" dirty="0"/>
              <a:t>—  </a:t>
            </a:r>
            <a:r>
              <a:rPr lang="en-IN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Unique customer identifier</a:t>
            </a:r>
          </a:p>
          <a:p>
            <a:pPr>
              <a:lnSpc>
                <a:spcPct val="200000"/>
              </a:lnSpc>
              <a:spcBef>
                <a:spcPts val="200"/>
              </a:spcBef>
            </a:pPr>
            <a:r>
              <a:rPr lang="en-IN" sz="2000" b="1" dirty="0">
                <a:solidFill>
                  <a:srgbClr val="C00000"/>
                </a:solidFill>
                <a:latin typeface="Montserrat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&gt; </a:t>
            </a:r>
            <a:r>
              <a:rPr lang="en-IN" sz="20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Platform</a:t>
            </a:r>
            <a:r>
              <a:rPr lang="en-IN" sz="2000" dirty="0"/>
              <a:t>—  </a:t>
            </a:r>
            <a:r>
              <a:rPr lang="en-IN" sz="2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Blinkit</a:t>
            </a:r>
            <a:r>
              <a:rPr lang="en-IN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/Swiggy </a:t>
            </a:r>
            <a:r>
              <a:rPr lang="en-IN" sz="2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Instamart</a:t>
            </a:r>
            <a:r>
              <a:rPr lang="en-IN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/</a:t>
            </a:r>
            <a:r>
              <a:rPr lang="en-IN" sz="2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JioMart</a:t>
            </a:r>
            <a:r>
              <a:rPr lang="en-IN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</a:p>
          <a:p>
            <a:pPr>
              <a:lnSpc>
                <a:spcPct val="200000"/>
              </a:lnSpc>
              <a:spcBef>
                <a:spcPts val="200"/>
              </a:spcBef>
            </a:pPr>
            <a:r>
              <a:rPr lang="en-IN" sz="2000" b="1" dirty="0">
                <a:solidFill>
                  <a:srgbClr val="C00000"/>
                </a:solidFill>
                <a:latin typeface="Montserrat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&gt; </a:t>
            </a:r>
            <a:r>
              <a:rPr lang="en-IN" sz="20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Order Date &amp; Time</a:t>
            </a:r>
            <a:r>
              <a:rPr lang="en-IN" sz="2000" dirty="0"/>
              <a:t>—  </a:t>
            </a:r>
            <a:r>
              <a:rPr lang="en-IN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Timestamp of order </a:t>
            </a:r>
          </a:p>
          <a:p>
            <a:pPr marL="342900" indent="-342900">
              <a:lnSpc>
                <a:spcPct val="200000"/>
              </a:lnSpc>
              <a:spcBef>
                <a:spcPts val="200"/>
              </a:spcBef>
              <a:buFont typeface="Wingdings" panose="05000000000000000000" pitchFamily="2" charset="2"/>
              <a:buChar char="Ø"/>
            </a:pPr>
            <a:r>
              <a:rPr lang="en-IN" sz="20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Delivery Time (Minutes)</a:t>
            </a:r>
            <a:r>
              <a:rPr lang="en-IN" sz="2000" b="1" dirty="0"/>
              <a:t> </a:t>
            </a:r>
            <a:r>
              <a:rPr lang="en-IN" sz="2000" dirty="0"/>
              <a:t>— </a:t>
            </a:r>
            <a:r>
              <a:rPr lang="en-IN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Time taken to deliver </a:t>
            </a:r>
          </a:p>
          <a:p>
            <a:pPr>
              <a:lnSpc>
                <a:spcPct val="200000"/>
              </a:lnSpc>
            </a:pPr>
            <a:r>
              <a:rPr lang="en-IN" sz="2000" b="1" dirty="0">
                <a:solidFill>
                  <a:srgbClr val="C00000"/>
                </a:solidFill>
                <a:latin typeface="Montserrat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&gt; </a:t>
            </a:r>
            <a:r>
              <a:rPr lang="en-IN" sz="20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Product Category</a:t>
            </a:r>
            <a:r>
              <a:rPr lang="en-IN" sz="2000" dirty="0"/>
              <a:t>— </a:t>
            </a:r>
            <a:r>
              <a:rPr lang="en-IN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Item category ordered </a:t>
            </a:r>
          </a:p>
          <a:p>
            <a:pPr>
              <a:lnSpc>
                <a:spcPct val="200000"/>
              </a:lnSpc>
            </a:pPr>
            <a:r>
              <a:rPr lang="en-IN" sz="2000" b="1" dirty="0">
                <a:solidFill>
                  <a:srgbClr val="C00000"/>
                </a:solidFill>
                <a:latin typeface="Montserrat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&gt; </a:t>
            </a:r>
            <a:r>
              <a:rPr lang="en-IN" sz="20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Order Value (INR)</a:t>
            </a:r>
            <a:r>
              <a:rPr lang="en-IN" sz="2000" b="1" dirty="0"/>
              <a:t> </a:t>
            </a:r>
            <a:r>
              <a:rPr lang="en-IN" sz="2000" dirty="0"/>
              <a:t>—  </a:t>
            </a:r>
            <a:r>
              <a:rPr lang="en-IN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Total order amount </a:t>
            </a:r>
          </a:p>
          <a:p>
            <a:pPr>
              <a:lnSpc>
                <a:spcPct val="200000"/>
              </a:lnSpc>
            </a:pPr>
            <a:r>
              <a:rPr lang="en-IN" sz="2000" b="1" dirty="0">
                <a:solidFill>
                  <a:srgbClr val="C00000"/>
                </a:solidFill>
                <a:latin typeface="Montserrat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&gt; </a:t>
            </a:r>
            <a:r>
              <a:rPr lang="en-IN" sz="20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Service Rating</a:t>
            </a:r>
            <a:r>
              <a:rPr lang="en-IN" sz="2000" dirty="0"/>
              <a:t>—  </a:t>
            </a:r>
            <a:r>
              <a:rPr lang="en-IN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Rating score (1–5) </a:t>
            </a:r>
            <a:endParaRPr lang="en-IN" sz="2000" b="1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6295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9AE8D-3708-001C-6D74-04D71E1FF6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37986" y="-126996"/>
            <a:ext cx="12552362" cy="907547"/>
          </a:xfrm>
        </p:spPr>
        <p:txBody>
          <a:bodyPr>
            <a:normAutofit/>
          </a:bodyPr>
          <a:lstStyle/>
          <a:p>
            <a:pPr algn="l"/>
            <a:r>
              <a:rPr lang="en-GB" sz="2400" b="1" dirty="0">
                <a:latin typeface="Montserrat" panose="00000500000000000000" pitchFamily="2" charset="0"/>
              </a:rPr>
              <a:t>Market Split: Orders vs Revenue Share Across Platforms </a:t>
            </a:r>
            <a:endParaRPr lang="en-IN" sz="2400" b="1" dirty="0">
              <a:latin typeface="Montserrat" panose="00000500000000000000" pitchFamily="2" charset="0"/>
            </a:endParaRPr>
          </a:p>
        </p:txBody>
      </p:sp>
      <p:sp>
        <p:nvSpPr>
          <p:cNvPr id="12" name="Rectangle 1">
            <a:extLst>
              <a:ext uri="{FF2B5EF4-FFF2-40B4-BE49-F238E27FC236}">
                <a16:creationId xmlns:a16="http://schemas.microsoft.com/office/drawing/2014/main" id="{596819F7-AFCB-A284-45BB-3D4952EE0495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1224396" y="5744872"/>
            <a:ext cx="12037252" cy="14827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l" defTabSz="914483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100" b="1" dirty="0">
                <a:solidFill>
                  <a:srgbClr val="E2AC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Blinkit</a:t>
            </a:r>
            <a:r>
              <a:rPr lang="en-US" altLang="en-US" sz="21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leads with </a:t>
            </a:r>
            <a:r>
              <a:rPr lang="en-US" altLang="en-US" sz="21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40.7% orders / ₹1.74 Cr revenue</a:t>
            </a:r>
            <a:r>
              <a:rPr lang="en-US" altLang="en-US" sz="21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→ volume + value leader.</a:t>
            </a:r>
          </a:p>
          <a:p>
            <a:pPr algn="l" defTabSz="914483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100" b="1" dirty="0">
                <a:solidFill>
                  <a:srgbClr val="EC7F1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Instamart</a:t>
            </a:r>
            <a:r>
              <a:rPr lang="en-US" altLang="en-US" sz="21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holds </a:t>
            </a:r>
            <a:r>
              <a:rPr lang="en-US" altLang="en-US" sz="21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33.4% orders / ₹1.39 Cr revenue</a:t>
            </a:r>
            <a:r>
              <a:rPr lang="en-US" altLang="en-US" sz="21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→ fewer orders, </a:t>
            </a:r>
            <a:r>
              <a:rPr lang="en-US" altLang="en-US" sz="21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strong basket size</a:t>
            </a:r>
            <a:r>
              <a:rPr lang="en-US" altLang="en-US" sz="21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</a:t>
            </a:r>
          </a:p>
          <a:p>
            <a:pPr algn="l" defTabSz="914483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100" b="1" dirty="0">
                <a:solidFill>
                  <a:srgbClr val="FF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JioMart</a:t>
            </a:r>
            <a:r>
              <a:rPr lang="en-US" altLang="en-US" sz="21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at </a:t>
            </a:r>
            <a:r>
              <a:rPr lang="en-US" altLang="en-US" sz="21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25.9% orders / ₹1.17 Cr revenue</a:t>
            </a:r>
            <a:r>
              <a:rPr lang="en-US" altLang="en-US" sz="21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→ </a:t>
            </a:r>
            <a:r>
              <a:rPr lang="en-US" altLang="en-US" sz="21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lagging scale</a:t>
            </a:r>
            <a:r>
              <a:rPr lang="en-US" altLang="en-US" sz="21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, moderate value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86BA534-46CA-2E3F-4809-8E3A9B5A58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7422" y="1451239"/>
            <a:ext cx="4780515" cy="378116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C26A09C-5B59-D2F3-267A-F8116E7308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292" y="1451239"/>
            <a:ext cx="4876857" cy="378116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0886374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3CABD-E79D-C91B-6565-95307364FE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436" y="0"/>
            <a:ext cx="12221481" cy="881227"/>
          </a:xfrm>
        </p:spPr>
        <p:txBody>
          <a:bodyPr>
            <a:normAutofit/>
          </a:bodyPr>
          <a:lstStyle/>
          <a:p>
            <a:r>
              <a:rPr lang="en-GB" sz="2400" b="1" dirty="0">
                <a:latin typeface="Montserrat" panose="00000500000000000000" pitchFamily="2" charset="0"/>
              </a:rPr>
              <a:t>Daily Trend: Orders Across Platforms ( May 1 – 17 )</a:t>
            </a:r>
            <a:endParaRPr lang="en-IN" sz="2400" b="1" dirty="0">
              <a:latin typeface="Montserrat" panose="00000500000000000000" pitchFamily="2" charset="0"/>
            </a:endParaRPr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35B85402-7A6F-AD8E-C6B3-2BBA9C6850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478" y="881227"/>
            <a:ext cx="10243395" cy="602552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0156927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D0534-CC22-0CEF-D6FF-AFFDB03FDC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6624" y="364580"/>
            <a:ext cx="12552363" cy="1183487"/>
          </a:xfrm>
        </p:spPr>
        <p:txBody>
          <a:bodyPr>
            <a:normAutofit/>
          </a:bodyPr>
          <a:lstStyle/>
          <a:p>
            <a:r>
              <a:rPr lang="en-GB" sz="2800" b="1" dirty="0">
                <a:latin typeface="Montserrat" panose="00000500000000000000" pitchFamily="2" charset="0"/>
              </a:rPr>
              <a:t>Efficiency &amp; Value: Average Order &amp; Delivery Performance</a:t>
            </a:r>
            <a:endParaRPr lang="en-IN" sz="2800" b="1" dirty="0">
              <a:latin typeface="Montserrat" panose="00000500000000000000" pitchFamily="2" charset="0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A8B0A76-9A91-29D0-96C2-233839FC676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41324868"/>
              </p:ext>
            </p:extLst>
          </p:nvPr>
        </p:nvGraphicFramePr>
        <p:xfrm>
          <a:off x="1170295" y="1823640"/>
          <a:ext cx="9952820" cy="312414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488205">
                  <a:extLst>
                    <a:ext uri="{9D8B030D-6E8A-4147-A177-3AD203B41FA5}">
                      <a16:colId xmlns:a16="http://schemas.microsoft.com/office/drawing/2014/main" val="1273567254"/>
                    </a:ext>
                  </a:extLst>
                </a:gridCol>
                <a:gridCol w="2488205">
                  <a:extLst>
                    <a:ext uri="{9D8B030D-6E8A-4147-A177-3AD203B41FA5}">
                      <a16:colId xmlns:a16="http://schemas.microsoft.com/office/drawing/2014/main" val="760768211"/>
                    </a:ext>
                  </a:extLst>
                </a:gridCol>
                <a:gridCol w="2488205">
                  <a:extLst>
                    <a:ext uri="{9D8B030D-6E8A-4147-A177-3AD203B41FA5}">
                      <a16:colId xmlns:a16="http://schemas.microsoft.com/office/drawing/2014/main" val="3626732906"/>
                    </a:ext>
                  </a:extLst>
                </a:gridCol>
                <a:gridCol w="2488205">
                  <a:extLst>
                    <a:ext uri="{9D8B030D-6E8A-4147-A177-3AD203B41FA5}">
                      <a16:colId xmlns:a16="http://schemas.microsoft.com/office/drawing/2014/main" val="2354040397"/>
                    </a:ext>
                  </a:extLst>
                </a:gridCol>
              </a:tblGrid>
              <a:tr h="778181">
                <a:tc>
                  <a:txBody>
                    <a:bodyPr/>
                    <a:lstStyle/>
                    <a:p>
                      <a:pPr algn="ctr"/>
                      <a:r>
                        <a:rPr lang="en-GB" sz="200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Montserrat" panose="00000500000000000000" pitchFamily="2" charset="0"/>
                        </a:rPr>
                        <a:t>Platform</a:t>
                      </a:r>
                      <a:endParaRPr lang="en-IN" sz="2000" b="1" dirty="0">
                        <a:solidFill>
                          <a:schemeClr val="tx2">
                            <a:lumMod val="50000"/>
                          </a:schemeClr>
                        </a:solidFill>
                        <a:latin typeface="Montserrat" panose="000005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Montserrat" panose="00000500000000000000" pitchFamily="2" charset="0"/>
                        </a:rPr>
                        <a:t>💵 Avg Order Value</a:t>
                      </a:r>
                      <a:endParaRPr lang="en-IN" sz="2000" b="1" dirty="0">
                        <a:solidFill>
                          <a:schemeClr val="tx2">
                            <a:lumMod val="50000"/>
                          </a:schemeClr>
                        </a:solidFill>
                        <a:latin typeface="Montserrat" panose="000005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Montserrat" panose="00000500000000000000" pitchFamily="2" charset="0"/>
                        </a:rPr>
                        <a:t>🛵 Avg Delivery Time</a:t>
                      </a:r>
                      <a:endParaRPr lang="en-IN" sz="2000" b="1" dirty="0">
                        <a:solidFill>
                          <a:schemeClr val="tx2">
                            <a:lumMod val="50000"/>
                          </a:schemeClr>
                        </a:solidFill>
                        <a:latin typeface="Montserrat" panose="000005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Montserrat" panose="00000500000000000000" pitchFamily="2" charset="0"/>
                        </a:rPr>
                        <a:t>⚠️ SLA Breach </a:t>
                      </a:r>
                      <a:br>
                        <a:rPr lang="en-GB" sz="200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Montserrat" panose="00000500000000000000" pitchFamily="2" charset="0"/>
                        </a:rPr>
                      </a:br>
                      <a:r>
                        <a:rPr lang="en-GB" sz="200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Montserrat" panose="00000500000000000000" pitchFamily="2" charset="0"/>
                        </a:rPr>
                        <a:t>( 15 min )</a:t>
                      </a:r>
                      <a:endParaRPr lang="en-IN" sz="2000" b="1" dirty="0">
                        <a:solidFill>
                          <a:schemeClr val="tx2">
                            <a:lumMod val="50000"/>
                          </a:schemeClr>
                        </a:solidFill>
                        <a:latin typeface="Montserrat" panose="00000500000000000000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98764604"/>
                  </a:ext>
                </a:extLst>
              </a:tr>
              <a:tr h="778181">
                <a:tc>
                  <a:txBody>
                    <a:bodyPr/>
                    <a:lstStyle/>
                    <a:p>
                      <a:pPr algn="ctr"/>
                      <a:r>
                        <a:rPr lang="en-GB" sz="2000" b="1" dirty="0" err="1">
                          <a:solidFill>
                            <a:srgbClr val="FCBE20"/>
                          </a:solidFill>
                          <a:latin typeface="Montserrat" panose="00000500000000000000" pitchFamily="2" charset="0"/>
                        </a:rPr>
                        <a:t>Blinkit</a:t>
                      </a:r>
                      <a:endParaRPr lang="en-IN" sz="2000" b="1" dirty="0">
                        <a:solidFill>
                          <a:srgbClr val="FCBE20"/>
                        </a:solidFill>
                        <a:latin typeface="Montserrat" panose="000005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300" b="0" i="1" kern="12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₹429</a:t>
                      </a:r>
                      <a:endParaRPr lang="en-IN" sz="2300" b="0" i="1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300" b="0" i="1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13 min</a:t>
                      </a:r>
                      <a:endParaRPr lang="en-IN" sz="2300" b="0" i="1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i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🟡 </a:t>
                      </a:r>
                      <a:r>
                        <a:rPr lang="en-GB" sz="2300" b="0" i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13% </a:t>
                      </a:r>
                      <a:r>
                        <a:rPr lang="en-IN" sz="2000" i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(Moderate)</a:t>
                      </a:r>
                      <a:r>
                        <a:rPr lang="en-GB" sz="2000" b="0" i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 </a:t>
                      </a:r>
                      <a:endParaRPr lang="en-IN" sz="2000" b="0" i="1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84320652"/>
                  </a:ext>
                </a:extLst>
              </a:tr>
              <a:tr h="789598">
                <a:tc>
                  <a:txBody>
                    <a:bodyPr/>
                    <a:lstStyle/>
                    <a:p>
                      <a:pPr algn="ctr"/>
                      <a:r>
                        <a:rPr lang="en-GB" sz="2000" b="1" dirty="0">
                          <a:solidFill>
                            <a:srgbClr val="EC7F12"/>
                          </a:solidFill>
                          <a:latin typeface="Montserrat" panose="00000500000000000000" pitchFamily="2" charset="0"/>
                        </a:rPr>
                        <a:t>Swiggy Instamart</a:t>
                      </a:r>
                      <a:endParaRPr lang="en-IN" sz="2000" b="1" dirty="0">
                        <a:solidFill>
                          <a:srgbClr val="EC7F12"/>
                        </a:solidFill>
                        <a:latin typeface="Montserrat" panose="000005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300" b="0" i="1" kern="12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₹415</a:t>
                      </a:r>
                      <a:endParaRPr lang="en-IN" sz="2300" b="0" i="1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300" b="0" i="1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11 min</a:t>
                      </a:r>
                      <a:endParaRPr lang="en-IN" sz="2300" b="0" i="1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i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🟢 </a:t>
                      </a:r>
                      <a:r>
                        <a:rPr lang="en-GB" sz="2300" b="0" i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11% </a:t>
                      </a:r>
                      <a:r>
                        <a:rPr lang="en-IN" sz="2000" i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(Low)</a:t>
                      </a:r>
                      <a:endParaRPr lang="en-IN" sz="2000" b="0" i="1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72831704"/>
                  </a:ext>
                </a:extLst>
              </a:tr>
              <a:tr h="778181">
                <a:tc>
                  <a:txBody>
                    <a:bodyPr/>
                    <a:lstStyle/>
                    <a:p>
                      <a:pPr algn="ctr"/>
                      <a:r>
                        <a:rPr lang="en-GB" sz="2000" b="1" dirty="0" err="1">
                          <a:solidFill>
                            <a:srgbClr val="0070C0"/>
                          </a:solidFill>
                          <a:latin typeface="Montserrat" panose="00000500000000000000" pitchFamily="2" charset="0"/>
                        </a:rPr>
                        <a:t>JioMart</a:t>
                      </a:r>
                      <a:endParaRPr lang="en-IN" sz="2000" b="1" dirty="0">
                        <a:solidFill>
                          <a:srgbClr val="0070C0"/>
                        </a:solidFill>
                        <a:latin typeface="Montserrat" panose="000005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300" b="0" i="1" kern="12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₹451</a:t>
                      </a:r>
                      <a:endParaRPr lang="en-IN" sz="2300" b="0" i="1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300" b="0" i="1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17 min</a:t>
                      </a:r>
                      <a:endParaRPr lang="en-IN" sz="2300" b="0" i="1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i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🔴 </a:t>
                      </a:r>
                      <a:r>
                        <a:rPr lang="en-GB" sz="2300" b="0" i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52% </a:t>
                      </a:r>
                      <a:r>
                        <a:rPr lang="en-IN" sz="2000" i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(Very High)</a:t>
                      </a:r>
                      <a:endParaRPr lang="en-IN" sz="2000" b="0" i="1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5034142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E6678C24-A994-065E-B487-DADA10C9FD4C}"/>
              </a:ext>
            </a:extLst>
          </p:cNvPr>
          <p:cNvSpPr txBox="1"/>
          <p:nvPr/>
        </p:nvSpPr>
        <p:spPr>
          <a:xfrm>
            <a:off x="289702" y="5543992"/>
            <a:ext cx="11714006" cy="11397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2400" b="1" dirty="0" err="1">
                <a:solidFill>
                  <a:srgbClr val="FCBE20"/>
                </a:solidFill>
                <a:latin typeface="Montserrat" panose="00000500000000000000" pitchFamily="2" charset="0"/>
              </a:rPr>
              <a:t>Blinkit</a:t>
            </a:r>
            <a:r>
              <a:rPr lang="en-GB" sz="2400" b="1" dirty="0">
                <a:latin typeface="Montserrat" panose="00000500000000000000" pitchFamily="2" charset="0"/>
              </a:rPr>
              <a:t> leads in speed and value, </a:t>
            </a:r>
            <a:r>
              <a:rPr lang="en-GB" sz="2400" b="1" dirty="0" err="1">
                <a:solidFill>
                  <a:srgbClr val="FF6600"/>
                </a:solidFill>
                <a:latin typeface="Montserrat" panose="00000500000000000000" pitchFamily="2" charset="0"/>
              </a:rPr>
              <a:t>Instamart</a:t>
            </a:r>
            <a:r>
              <a:rPr lang="en-GB" sz="2400" b="1" dirty="0">
                <a:latin typeface="Montserrat" panose="00000500000000000000" pitchFamily="2" charset="0"/>
              </a:rPr>
              <a:t> stays efficient</a:t>
            </a:r>
          </a:p>
          <a:p>
            <a:pPr algn="ctr">
              <a:lnSpc>
                <a:spcPct val="150000"/>
              </a:lnSpc>
            </a:pPr>
            <a:r>
              <a:rPr lang="en-GB" sz="2400" b="1" dirty="0" err="1">
                <a:solidFill>
                  <a:srgbClr val="0070C0"/>
                </a:solidFill>
                <a:latin typeface="Montserrat" panose="00000500000000000000" pitchFamily="2" charset="0"/>
              </a:rPr>
              <a:t>JioMart</a:t>
            </a:r>
            <a:r>
              <a:rPr lang="en-GB" sz="2400" b="1" dirty="0">
                <a:latin typeface="Montserrat" panose="00000500000000000000" pitchFamily="2" charset="0"/>
              </a:rPr>
              <a:t> lags with delays despite higher order value</a:t>
            </a:r>
            <a:endParaRPr lang="en-IN" sz="2200" b="1" i="1" dirty="0">
              <a:latin typeface="Montserrat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29368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47FE9077-8219-7134-B4B7-B128572039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5964"/>
            <a:ext cx="10339756" cy="544197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A5E9A7C-C3F0-B1FD-CDEF-7BA6931BE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4269" y="163624"/>
            <a:ext cx="10826413" cy="862369"/>
          </a:xfrm>
        </p:spPr>
        <p:txBody>
          <a:bodyPr>
            <a:normAutofit/>
          </a:bodyPr>
          <a:lstStyle/>
          <a:p>
            <a:r>
              <a:rPr lang="en-GB" sz="2400" b="1" dirty="0">
                <a:latin typeface="Montserrat" panose="00000500000000000000" pitchFamily="2" charset="0"/>
              </a:rPr>
              <a:t>Revenue &amp; Volume Leaders by Product Category</a:t>
            </a:r>
            <a:endParaRPr lang="en-IN" sz="2400" b="1" dirty="0">
              <a:latin typeface="Montserrat" panose="000005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1D5A8E-E496-8EEE-5A25-63D06867D744}"/>
              </a:ext>
            </a:extLst>
          </p:cNvPr>
          <p:cNvSpPr txBox="1"/>
          <p:nvPr/>
        </p:nvSpPr>
        <p:spPr>
          <a:xfrm>
            <a:off x="9331890" y="3174322"/>
            <a:ext cx="3220473" cy="24844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b="1" i="1" dirty="0">
                <a:solidFill>
                  <a:schemeClr val="bg2">
                    <a:lumMod val="1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Revenue Leaders</a:t>
            </a:r>
            <a:endParaRPr lang="en-GB" i="1" dirty="0">
              <a:solidFill>
                <a:schemeClr val="bg2">
                  <a:lumMod val="10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600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Personal Care → </a:t>
            </a:r>
            <a:r>
              <a:rPr lang="en-GB" b="1" i="1" dirty="0">
                <a:solidFill>
                  <a:srgbClr val="FF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22%</a:t>
            </a:r>
            <a:endParaRPr lang="en-GB" i="1" dirty="0">
              <a:solidFill>
                <a:srgbClr val="FF0000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600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Beverages → </a:t>
            </a:r>
            <a:r>
              <a:rPr lang="en-GB" b="1" i="1" dirty="0">
                <a:solidFill>
                  <a:srgbClr val="FF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18%</a:t>
            </a:r>
            <a:endParaRPr lang="en-GB" i="1" dirty="0">
              <a:solidFill>
                <a:srgbClr val="FF0000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600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Grocery → </a:t>
            </a:r>
            <a:r>
              <a:rPr lang="en-GB" b="1" i="1" dirty="0">
                <a:solidFill>
                  <a:srgbClr val="FF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18%</a:t>
            </a:r>
            <a:endParaRPr lang="en-GB" i="1" dirty="0">
              <a:solidFill>
                <a:srgbClr val="FF0000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600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Together: </a:t>
            </a:r>
            <a:r>
              <a:rPr lang="en-GB" sz="1600" b="1" i="1" dirty="0">
                <a:solidFill>
                  <a:srgbClr val="FF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60% of total revenue</a:t>
            </a:r>
          </a:p>
          <a:p>
            <a:pPr>
              <a:lnSpc>
                <a:spcPct val="150000"/>
              </a:lnSpc>
            </a:pPr>
            <a:endParaRPr lang="en-IN" i="1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EB9961D-6ACC-DA8A-BF1B-0D5E0CA3AB60}"/>
              </a:ext>
            </a:extLst>
          </p:cNvPr>
          <p:cNvSpPr txBox="1"/>
          <p:nvPr/>
        </p:nvSpPr>
        <p:spPr>
          <a:xfrm>
            <a:off x="201057" y="6445792"/>
            <a:ext cx="12150247" cy="5429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2200" b="1" dirty="0" err="1">
                <a:solidFill>
                  <a:srgbClr val="FCBE20"/>
                </a:solidFill>
                <a:latin typeface="Montserrat" panose="00000500000000000000" pitchFamily="2" charset="0"/>
              </a:rPr>
              <a:t>Blinkit</a:t>
            </a:r>
            <a:r>
              <a:rPr lang="en-GB" sz="2200" dirty="0">
                <a:latin typeface="Montserrat" panose="00000500000000000000" pitchFamily="2" charset="0"/>
              </a:rPr>
              <a:t> dominates; </a:t>
            </a:r>
            <a:r>
              <a:rPr lang="en-GB" sz="2200" b="1" dirty="0">
                <a:solidFill>
                  <a:srgbClr val="FF6600"/>
                </a:solidFill>
                <a:latin typeface="Montserrat" panose="00000500000000000000" pitchFamily="2" charset="0"/>
              </a:rPr>
              <a:t>Swiggy</a:t>
            </a:r>
            <a:r>
              <a:rPr lang="en-GB" sz="2200" dirty="0">
                <a:latin typeface="Montserrat" panose="00000500000000000000" pitchFamily="2" charset="0"/>
              </a:rPr>
              <a:t> maintains consistent </a:t>
            </a:r>
            <a:r>
              <a:rPr lang="en-GB" sz="2200" b="1" dirty="0">
                <a:latin typeface="Montserrat" panose="00000500000000000000" pitchFamily="2" charset="0"/>
              </a:rPr>
              <a:t>33%+ </a:t>
            </a:r>
            <a:r>
              <a:rPr lang="en-GB" sz="2200" dirty="0">
                <a:latin typeface="Montserrat" panose="00000500000000000000" pitchFamily="2" charset="0"/>
              </a:rPr>
              <a:t>share across categories</a:t>
            </a:r>
            <a:endParaRPr lang="en-IN" sz="2200" i="1" dirty="0">
              <a:solidFill>
                <a:schemeClr val="tx1">
                  <a:lumMod val="95000"/>
                  <a:lumOff val="5000"/>
                </a:schemeClr>
              </a:solidFill>
              <a:latin typeface="Montserrat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84316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E2E8DF6-3EEA-AF79-3F74-6CE1CA714D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9475" y="439566"/>
            <a:ext cx="8130675" cy="4279301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EBE4DEF-7513-FBA2-8CB3-D170FE4BEA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482" y="4152864"/>
            <a:ext cx="5725678" cy="384438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BEE0196-1085-4E36-DFB6-5DC234F41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862" y="214190"/>
            <a:ext cx="5474017" cy="857736"/>
          </a:xfrm>
        </p:spPr>
        <p:txBody>
          <a:bodyPr>
            <a:normAutofit/>
          </a:bodyPr>
          <a:lstStyle/>
          <a:p>
            <a:r>
              <a:rPr lang="en-IN" sz="2800" b="1" dirty="0">
                <a:latin typeface="Montserrat" panose="00000500000000000000" pitchFamily="2" charset="0"/>
              </a:rPr>
              <a:t>When do they order?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B54A322-BC08-4E37-5E07-CECD3E1849DB}"/>
              </a:ext>
            </a:extLst>
          </p:cNvPr>
          <p:cNvSpPr txBox="1"/>
          <p:nvPr/>
        </p:nvSpPr>
        <p:spPr>
          <a:xfrm>
            <a:off x="6276181" y="4944243"/>
            <a:ext cx="627618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i="1" dirty="0" err="1">
                <a:solidFill>
                  <a:srgbClr val="0070C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JioMart</a:t>
            </a:r>
            <a:r>
              <a:rPr lang="en-GB" sz="2000" b="1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</a:t>
            </a:r>
            <a:r>
              <a:rPr lang="en-GB" sz="2000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Spike </a:t>
            </a:r>
            <a:r>
              <a:rPr lang="en-GB" sz="2000" b="1" i="1" dirty="0">
                <a:solidFill>
                  <a:srgbClr val="FF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+10.9%</a:t>
            </a:r>
            <a:r>
              <a:rPr lang="en-GB" sz="2000" i="1" dirty="0">
                <a:solidFill>
                  <a:srgbClr val="FF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GB" sz="2000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@</a:t>
            </a:r>
            <a:r>
              <a:rPr lang="en-GB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19:00</a:t>
            </a:r>
            <a:r>
              <a:rPr lang="en-GB" sz="2000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, strong morning &amp; evening peaks </a:t>
            </a:r>
            <a:r>
              <a:rPr lang="en-GB" sz="2000" b="1" i="1" dirty="0">
                <a:solidFill>
                  <a:srgbClr val="FF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+9.4% </a:t>
            </a:r>
            <a:r>
              <a:rPr lang="en-GB" sz="2000" b="1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&amp;</a:t>
            </a:r>
            <a:r>
              <a:rPr lang="en-GB" sz="2000" b="1" i="1" dirty="0">
                <a:solidFill>
                  <a:srgbClr val="FF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+8.0%</a:t>
            </a:r>
          </a:p>
          <a:p>
            <a:endParaRPr lang="en-GB" sz="2000" i="1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GB" sz="2000" b="1" i="1" dirty="0">
                <a:solidFill>
                  <a:srgbClr val="FF66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Swiggy </a:t>
            </a:r>
            <a:r>
              <a:rPr lang="en-GB" sz="2000" b="1" i="1" dirty="0" err="1">
                <a:solidFill>
                  <a:srgbClr val="FF66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Instamart</a:t>
            </a:r>
            <a:r>
              <a:rPr lang="en-GB" sz="2000" b="1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</a:t>
            </a:r>
            <a:r>
              <a:rPr lang="en-GB" sz="2000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Evening/Night spikes </a:t>
            </a:r>
            <a:r>
              <a:rPr lang="en-GB" sz="2000" b="1" i="1" dirty="0">
                <a:solidFill>
                  <a:srgbClr val="FF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+6–7%</a:t>
            </a:r>
          </a:p>
          <a:p>
            <a:endParaRPr lang="en-GB" sz="2000" i="1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GB" sz="2000" b="1" i="1" dirty="0" err="1">
                <a:solidFill>
                  <a:srgbClr val="FCBE2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Blinkit</a:t>
            </a:r>
            <a:r>
              <a:rPr lang="en-GB" sz="2000" b="1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</a:t>
            </a:r>
            <a:r>
              <a:rPr lang="en-GB" sz="2000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Stable; small AM bump </a:t>
            </a:r>
            <a:r>
              <a:rPr lang="en-GB" sz="2000" b="1" i="1" dirty="0">
                <a:solidFill>
                  <a:srgbClr val="FF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+4.9%</a:t>
            </a:r>
            <a:endParaRPr lang="en-IN" sz="2000" i="1" dirty="0">
              <a:solidFill>
                <a:srgbClr val="FF0000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48D4053-9F2C-6536-A4F6-C139C3EEBDDC}"/>
              </a:ext>
            </a:extLst>
          </p:cNvPr>
          <p:cNvSpPr txBox="1"/>
          <p:nvPr/>
        </p:nvSpPr>
        <p:spPr>
          <a:xfrm>
            <a:off x="227180" y="1669505"/>
            <a:ext cx="3192426" cy="2115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All platforms: ~</a:t>
            </a:r>
            <a:r>
              <a:rPr lang="en-GB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66–67% </a:t>
            </a:r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orders on weekdays, ~</a:t>
            </a:r>
            <a:r>
              <a:rPr lang="en-GB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33% </a:t>
            </a:r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weekends → consistent weekday dominance across </a:t>
            </a:r>
            <a:r>
              <a:rPr lang="en-GB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Blinkit</a:t>
            </a:r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, </a:t>
            </a:r>
            <a:r>
              <a:rPr lang="en-GB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Instamart</a:t>
            </a:r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, </a:t>
            </a:r>
            <a:r>
              <a:rPr lang="en-GB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JioMart</a:t>
            </a:r>
            <a:endParaRPr lang="en-IN" i="1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21358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7765E-A950-E307-C8AD-AD744A09D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5186" y="270595"/>
            <a:ext cx="7195459" cy="952500"/>
          </a:xfrm>
        </p:spPr>
        <p:txBody>
          <a:bodyPr>
            <a:normAutofit/>
          </a:bodyPr>
          <a:lstStyle/>
          <a:p>
            <a:r>
              <a:rPr lang="en-GB" sz="2800" b="1" dirty="0">
                <a:latin typeface="Montserrat" panose="00000500000000000000" pitchFamily="2" charset="0"/>
              </a:rPr>
              <a:t>Customer Segmentation Breakdown</a:t>
            </a:r>
            <a:endParaRPr lang="en-IN" sz="2800" b="1" dirty="0">
              <a:solidFill>
                <a:schemeClr val="tx1">
                  <a:lumMod val="95000"/>
                  <a:lumOff val="5000"/>
                </a:schemeClr>
              </a:solidFill>
              <a:latin typeface="Montserrat" panose="00000500000000000000" pitchFamily="2" charset="0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C260DCF-2363-F68C-5724-C44E45984FD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39381742"/>
              </p:ext>
            </p:extLst>
          </p:nvPr>
        </p:nvGraphicFramePr>
        <p:xfrm>
          <a:off x="878106" y="1545050"/>
          <a:ext cx="10309620" cy="323989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73661">
                  <a:extLst>
                    <a:ext uri="{9D8B030D-6E8A-4147-A177-3AD203B41FA5}">
                      <a16:colId xmlns:a16="http://schemas.microsoft.com/office/drawing/2014/main" val="21064056"/>
                    </a:ext>
                  </a:extLst>
                </a:gridCol>
                <a:gridCol w="1703968">
                  <a:extLst>
                    <a:ext uri="{9D8B030D-6E8A-4147-A177-3AD203B41FA5}">
                      <a16:colId xmlns:a16="http://schemas.microsoft.com/office/drawing/2014/main" val="3551622203"/>
                    </a:ext>
                  </a:extLst>
                </a:gridCol>
                <a:gridCol w="2206577">
                  <a:extLst>
                    <a:ext uri="{9D8B030D-6E8A-4147-A177-3AD203B41FA5}">
                      <a16:colId xmlns:a16="http://schemas.microsoft.com/office/drawing/2014/main" val="226766452"/>
                    </a:ext>
                  </a:extLst>
                </a:gridCol>
                <a:gridCol w="2454394">
                  <a:extLst>
                    <a:ext uri="{9D8B030D-6E8A-4147-A177-3AD203B41FA5}">
                      <a16:colId xmlns:a16="http://schemas.microsoft.com/office/drawing/2014/main" val="2888115429"/>
                    </a:ext>
                  </a:extLst>
                </a:gridCol>
                <a:gridCol w="1971020">
                  <a:extLst>
                    <a:ext uri="{9D8B030D-6E8A-4147-A177-3AD203B41FA5}">
                      <a16:colId xmlns:a16="http://schemas.microsoft.com/office/drawing/2014/main" val="1436010407"/>
                    </a:ext>
                  </a:extLst>
                </a:gridCol>
              </a:tblGrid>
              <a:tr h="809973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2000" b="1" dirty="0">
                          <a:latin typeface="Montserrat" panose="00000500000000000000" pitchFamily="2" charset="0"/>
                        </a:rPr>
                        <a:t>Platform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200" dirty="0"/>
                        <a:t>💚</a:t>
                      </a:r>
                      <a:r>
                        <a:rPr lang="en-IN" sz="2200" b="1" dirty="0">
                          <a:ln w="3175">
                            <a:noFill/>
                          </a:ln>
                          <a:solidFill>
                            <a:srgbClr val="009644"/>
                          </a:solidFill>
                          <a:effectLst>
                            <a:glow rad="101600">
                              <a:schemeClr val="bg1">
                                <a:lumMod val="95000"/>
                                <a:alpha val="26000"/>
                              </a:schemeClr>
                            </a:glow>
                          </a:effectLst>
                          <a:latin typeface="Montserrat" panose="00000500000000000000" pitchFamily="2" charset="0"/>
                        </a:rPr>
                        <a:t>Loyalist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2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💰</a:t>
                      </a:r>
                      <a:r>
                        <a:rPr lang="en-IN" sz="2200" dirty="0"/>
                        <a:t> </a:t>
                      </a:r>
                      <a:r>
                        <a:rPr lang="en-IN" sz="2200" b="1" dirty="0">
                          <a:ln w="3175">
                            <a:noFill/>
                          </a:ln>
                          <a:solidFill>
                            <a:srgbClr val="D09E00"/>
                          </a:solidFill>
                          <a:effectLst>
                            <a:glow rad="101600">
                              <a:schemeClr val="bg1">
                                <a:lumMod val="95000"/>
                                <a:alpha val="26000"/>
                              </a:schemeClr>
                            </a:glow>
                          </a:effectLst>
                          <a:latin typeface="Montserrat" panose="00000500000000000000" pitchFamily="2" charset="0"/>
                        </a:rPr>
                        <a:t>Price-Only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200" dirty="0"/>
                        <a:t>🔵 </a:t>
                      </a:r>
                      <a:r>
                        <a:rPr lang="en-IN" sz="2200" b="1" dirty="0" err="1">
                          <a:ln w="3175">
                            <a:noFill/>
                          </a:ln>
                          <a:solidFill>
                            <a:srgbClr val="0070C0"/>
                          </a:solidFill>
                          <a:effectLst>
                            <a:glow rad="101600">
                              <a:schemeClr val="bg1">
                                <a:lumMod val="95000"/>
                                <a:alpha val="26000"/>
                              </a:schemeClr>
                            </a:glow>
                          </a:effectLst>
                          <a:latin typeface="Montserrat" panose="00000500000000000000" pitchFamily="2" charset="0"/>
                        </a:rPr>
                        <a:t>Promisable</a:t>
                      </a:r>
                      <a:endParaRPr lang="en-IN" sz="2200" b="1" dirty="0">
                        <a:ln w="3175">
                          <a:noFill/>
                        </a:ln>
                        <a:solidFill>
                          <a:srgbClr val="0070C0"/>
                        </a:solidFill>
                        <a:effectLst>
                          <a:glow rad="101600">
                            <a:schemeClr val="bg1">
                              <a:lumMod val="95000"/>
                              <a:alpha val="26000"/>
                            </a:schemeClr>
                          </a:glow>
                        </a:effectLst>
                        <a:latin typeface="Montserrat" panose="00000500000000000000" pitchFamily="2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200" dirty="0"/>
                        <a:t>⚠️ </a:t>
                      </a:r>
                      <a:r>
                        <a:rPr lang="en-IN" sz="2200" b="1" dirty="0">
                          <a:ln w="3175">
                            <a:noFill/>
                          </a:ln>
                          <a:solidFill>
                            <a:srgbClr val="FF0000"/>
                          </a:solidFill>
                          <a:effectLst>
                            <a:glow rad="101600">
                              <a:schemeClr val="bg1">
                                <a:lumMod val="95000"/>
                                <a:alpha val="26000"/>
                              </a:schemeClr>
                            </a:glow>
                          </a:effectLst>
                          <a:latin typeface="Montserrat" panose="00000500000000000000" pitchFamily="2" charset="0"/>
                        </a:rPr>
                        <a:t>At-Risk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07019419"/>
                  </a:ext>
                </a:extLst>
              </a:tr>
              <a:tr h="809973">
                <a:tc>
                  <a:txBody>
                    <a:bodyPr/>
                    <a:lstStyle/>
                    <a:p>
                      <a:pPr algn="ctr"/>
                      <a:r>
                        <a:rPr lang="en-IN" sz="2000" b="1" dirty="0" err="1">
                          <a:latin typeface="Montserrat" panose="00000500000000000000" pitchFamily="2" charset="0"/>
                        </a:rPr>
                        <a:t>Blinkit</a:t>
                      </a:r>
                      <a:endParaRPr lang="en-IN" sz="2000" b="1" dirty="0">
                        <a:latin typeface="Montserrat" panose="00000500000000000000" pitchFamily="2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b="1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  <a:cs typeface="Lato" panose="020F0502020204030203" pitchFamily="34" charset="0"/>
                        </a:rPr>
                        <a:t>25% </a:t>
                      </a:r>
                      <a:br>
                        <a:rPr lang="en-IN" sz="1800" b="1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  <a:cs typeface="Lato" panose="020F0502020204030203" pitchFamily="34" charset="0"/>
                        </a:rPr>
                      </a:br>
                      <a:r>
                        <a:rPr lang="en-IN" sz="1800" b="1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  <a:cs typeface="Lato" panose="020F0502020204030203" pitchFamily="34" charset="0"/>
                        </a:rPr>
                        <a:t>(10,055)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b="1" dirty="0"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  <a:cs typeface="Lato" panose="020F0502020204030203" pitchFamily="34" charset="0"/>
                        </a:rPr>
                        <a:t>72% </a:t>
                      </a:r>
                      <a:br>
                        <a:rPr lang="en-IN" sz="1800" b="1" dirty="0"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  <a:cs typeface="Lato" panose="020F0502020204030203" pitchFamily="34" charset="0"/>
                        </a:rPr>
                      </a:br>
                      <a:r>
                        <a:rPr lang="en-IN" sz="1800" b="1" dirty="0"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  <a:cs typeface="Lato" panose="020F0502020204030203" pitchFamily="34" charset="0"/>
                        </a:rPr>
                        <a:t>(29,258)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b="1" dirty="0"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  <a:cs typeface="Lato" panose="020F0502020204030203" pitchFamily="34" charset="0"/>
                        </a:rPr>
                        <a:t>1% </a:t>
                      </a:r>
                      <a:br>
                        <a:rPr lang="en-IN" sz="1800" b="1" dirty="0"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  <a:cs typeface="Lato" panose="020F0502020204030203" pitchFamily="34" charset="0"/>
                        </a:rPr>
                      </a:br>
                      <a:r>
                        <a:rPr lang="en-IN" sz="1800" b="1" dirty="0"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  <a:cs typeface="Lato" panose="020F0502020204030203" pitchFamily="34" charset="0"/>
                        </a:rPr>
                        <a:t>(360)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b="1" dirty="0"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  <a:cs typeface="Lato" panose="020F0502020204030203" pitchFamily="34" charset="0"/>
                        </a:rPr>
                        <a:t>3% </a:t>
                      </a:r>
                      <a:br>
                        <a:rPr lang="en-IN" sz="1800" b="1" dirty="0"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  <a:cs typeface="Lato" panose="020F0502020204030203" pitchFamily="34" charset="0"/>
                        </a:rPr>
                      </a:br>
                      <a:r>
                        <a:rPr lang="en-IN" sz="1800" b="1" dirty="0"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  <a:cs typeface="Lato" panose="020F0502020204030203" pitchFamily="34" charset="0"/>
                        </a:rPr>
                        <a:t>(1,022)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7577638"/>
                  </a:ext>
                </a:extLst>
              </a:tr>
              <a:tr h="809973">
                <a:tc>
                  <a:txBody>
                    <a:bodyPr/>
                    <a:lstStyle/>
                    <a:p>
                      <a:pPr algn="ctr"/>
                      <a:r>
                        <a:rPr lang="en-IN" sz="2000" b="1" dirty="0">
                          <a:latin typeface="Montserrat" panose="00000500000000000000" pitchFamily="2" charset="0"/>
                        </a:rPr>
                        <a:t>Swiggy </a:t>
                      </a:r>
                      <a:r>
                        <a:rPr lang="en-IN" sz="2000" b="1" dirty="0" err="1">
                          <a:latin typeface="Montserrat" panose="00000500000000000000" pitchFamily="2" charset="0"/>
                        </a:rPr>
                        <a:t>Instamart</a:t>
                      </a:r>
                      <a:endParaRPr lang="en-IN" sz="2000" b="1" dirty="0">
                        <a:latin typeface="Montserrat" panose="00000500000000000000" pitchFamily="2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b="1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  <a:cs typeface="Lato" panose="020F0502020204030203" pitchFamily="34" charset="0"/>
                        </a:rPr>
                        <a:t>25% </a:t>
                      </a:r>
                      <a:br>
                        <a:rPr lang="en-IN" sz="1800" b="1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  <a:cs typeface="Lato" panose="020F0502020204030203" pitchFamily="34" charset="0"/>
                        </a:rPr>
                      </a:br>
                      <a:r>
                        <a:rPr lang="en-IN" sz="1800" b="1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  <a:cs typeface="Lato" panose="020F0502020204030203" pitchFamily="34" charset="0"/>
                        </a:rPr>
                        <a:t>(8,416)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b="1" dirty="0"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  <a:cs typeface="Lato" panose="020F0502020204030203" pitchFamily="34" charset="0"/>
                        </a:rPr>
                        <a:t>71% </a:t>
                      </a:r>
                      <a:br>
                        <a:rPr lang="en-IN" sz="1800" b="1" dirty="0"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  <a:cs typeface="Lato" panose="020F0502020204030203" pitchFamily="34" charset="0"/>
                        </a:rPr>
                      </a:br>
                      <a:r>
                        <a:rPr lang="en-IN" sz="1800" b="1" dirty="0"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  <a:cs typeface="Lato" panose="020F0502020204030203" pitchFamily="34" charset="0"/>
                        </a:rPr>
                        <a:t>(23,882)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b="1" dirty="0"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  <a:cs typeface="Lato" panose="020F0502020204030203" pitchFamily="34" charset="0"/>
                        </a:rPr>
                        <a:t>1% </a:t>
                      </a:r>
                      <a:br>
                        <a:rPr lang="en-IN" sz="1800" b="1" dirty="0"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  <a:cs typeface="Lato" panose="020F0502020204030203" pitchFamily="34" charset="0"/>
                        </a:rPr>
                      </a:br>
                      <a:r>
                        <a:rPr lang="en-IN" sz="1800" b="1" dirty="0"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  <a:cs typeface="Lato" panose="020F0502020204030203" pitchFamily="34" charset="0"/>
                        </a:rPr>
                        <a:t>(299)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b="1" dirty="0"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  <a:cs typeface="Lato" panose="020F0502020204030203" pitchFamily="34" charset="0"/>
                        </a:rPr>
                        <a:t>3% </a:t>
                      </a:r>
                      <a:br>
                        <a:rPr lang="en-IN" sz="1800" b="1" dirty="0"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  <a:cs typeface="Lato" panose="020F0502020204030203" pitchFamily="34" charset="0"/>
                        </a:rPr>
                      </a:br>
                      <a:r>
                        <a:rPr lang="en-IN" sz="1800" b="1" dirty="0"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  <a:cs typeface="Lato" panose="020F0502020204030203" pitchFamily="34" charset="0"/>
                        </a:rPr>
                        <a:t>(852)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6833707"/>
                  </a:ext>
                </a:extLst>
              </a:tr>
              <a:tr h="809973">
                <a:tc>
                  <a:txBody>
                    <a:bodyPr/>
                    <a:lstStyle/>
                    <a:p>
                      <a:pPr algn="ctr"/>
                      <a:r>
                        <a:rPr lang="en-IN" sz="2000" b="1" dirty="0" err="1">
                          <a:latin typeface="Montserrat" panose="00000500000000000000" pitchFamily="2" charset="0"/>
                        </a:rPr>
                        <a:t>JioMart</a:t>
                      </a:r>
                      <a:endParaRPr lang="en-IN" sz="2000" b="1" dirty="0">
                        <a:latin typeface="Montserrat" panose="00000500000000000000" pitchFamily="2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2000" b="1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  <a:cs typeface="Lato" panose="020F0502020204030203" pitchFamily="34" charset="0"/>
                        </a:rPr>
                        <a:t>22%</a:t>
                      </a:r>
                      <a:br>
                        <a:rPr lang="en-IN" sz="1800" b="1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  <a:cs typeface="Lato" panose="020F0502020204030203" pitchFamily="34" charset="0"/>
                        </a:rPr>
                      </a:br>
                      <a:r>
                        <a:rPr lang="en-IN" sz="1800" b="1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  <a:cs typeface="Lato" panose="020F0502020204030203" pitchFamily="34" charset="0"/>
                        </a:rPr>
                        <a:t>(5,599)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b="1" dirty="0"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  <a:cs typeface="Lato" panose="020F0502020204030203" pitchFamily="34" charset="0"/>
                        </a:rPr>
                        <a:t>75% </a:t>
                      </a:r>
                      <a:br>
                        <a:rPr lang="en-IN" sz="1800" b="1" dirty="0"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  <a:cs typeface="Lato" panose="020F0502020204030203" pitchFamily="34" charset="0"/>
                        </a:rPr>
                      </a:br>
                      <a:r>
                        <a:rPr lang="en-IN" sz="1800" b="1" dirty="0"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  <a:cs typeface="Lato" panose="020F0502020204030203" pitchFamily="34" charset="0"/>
                        </a:rPr>
                        <a:t>(19,283)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b="1" dirty="0"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  <a:cs typeface="Lato" panose="020F0502020204030203" pitchFamily="34" charset="0"/>
                        </a:rPr>
                        <a:t>1% </a:t>
                      </a:r>
                      <a:br>
                        <a:rPr lang="en-IN" sz="1800" b="1" dirty="0"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  <a:cs typeface="Lato" panose="020F0502020204030203" pitchFamily="34" charset="0"/>
                        </a:rPr>
                      </a:br>
                      <a:r>
                        <a:rPr lang="en-IN" sz="1800" b="1" dirty="0"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  <a:cs typeface="Lato" panose="020F0502020204030203" pitchFamily="34" charset="0"/>
                        </a:rPr>
                        <a:t>(167)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b="1" dirty="0"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  <a:cs typeface="Lato" panose="020F0502020204030203" pitchFamily="34" charset="0"/>
                        </a:rPr>
                        <a:t>3%</a:t>
                      </a:r>
                      <a:br>
                        <a:rPr lang="en-IN" sz="1800" b="1" dirty="0"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  <a:cs typeface="Lato" panose="020F0502020204030203" pitchFamily="34" charset="0"/>
                        </a:rPr>
                      </a:br>
                      <a:r>
                        <a:rPr lang="en-IN" sz="1800" b="1" dirty="0"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  <a:cs typeface="Lato" panose="020F0502020204030203" pitchFamily="34" charset="0"/>
                        </a:rPr>
                        <a:t>(807)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3754012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F8D505E5-6745-6066-88B1-3638FD75A0E1}"/>
              </a:ext>
            </a:extLst>
          </p:cNvPr>
          <p:cNvSpPr txBox="1"/>
          <p:nvPr/>
        </p:nvSpPr>
        <p:spPr>
          <a:xfrm>
            <a:off x="439403" y="5428853"/>
            <a:ext cx="11863432" cy="9635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2000" b="1" dirty="0">
                <a:solidFill>
                  <a:srgbClr val="FCBE20"/>
                </a:solidFill>
                <a:latin typeface="Montserrat" panose="00000500000000000000" pitchFamily="2" charset="0"/>
              </a:rPr>
              <a:t>Price-only</a:t>
            </a:r>
            <a:r>
              <a:rPr lang="en-GB" sz="2000" dirty="0">
                <a:latin typeface="Montserrat" panose="00000500000000000000" pitchFamily="2" charset="0"/>
              </a:rPr>
              <a:t> buyers dominate </a:t>
            </a:r>
            <a:r>
              <a:rPr lang="en-GB" sz="2000" b="1" dirty="0">
                <a:latin typeface="Montserrat" panose="00000500000000000000" pitchFamily="2" charset="0"/>
              </a:rPr>
              <a:t>(~71–75%) </a:t>
            </a:r>
            <a:r>
              <a:rPr lang="en-GB" sz="2000" dirty="0">
                <a:latin typeface="Montserrat" panose="00000500000000000000" pitchFamily="2" charset="0"/>
              </a:rPr>
              <a:t>→ discount-driven. </a:t>
            </a:r>
            <a:r>
              <a:rPr lang="en-GB" sz="2000" b="1" dirty="0">
                <a:solidFill>
                  <a:srgbClr val="009644"/>
                </a:solidFill>
                <a:latin typeface="Montserrat" panose="00000500000000000000" pitchFamily="2" charset="0"/>
              </a:rPr>
              <a:t>Loyalists</a:t>
            </a:r>
            <a:r>
              <a:rPr lang="en-GB" sz="2000" dirty="0">
                <a:latin typeface="Montserrat" panose="00000500000000000000" pitchFamily="2" charset="0"/>
              </a:rPr>
              <a:t> </a:t>
            </a:r>
            <a:r>
              <a:rPr lang="en-GB" sz="2000" b="1" dirty="0">
                <a:latin typeface="Montserrat" panose="00000500000000000000" pitchFamily="2" charset="0"/>
              </a:rPr>
              <a:t>(~22–25%) </a:t>
            </a:r>
            <a:r>
              <a:rPr lang="en-GB" sz="2000" dirty="0">
                <a:latin typeface="Montserrat" panose="00000500000000000000" pitchFamily="2" charset="0"/>
              </a:rPr>
              <a:t>form revenue backbone, need retention.</a:t>
            </a:r>
            <a:endParaRPr lang="en-IN" sz="2000" dirty="0">
              <a:latin typeface="Montserrat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38872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3806</TotalTime>
  <Words>1782</Words>
  <Application>Microsoft Office PowerPoint</Application>
  <PresentationFormat>Custom</PresentationFormat>
  <Paragraphs>234</Paragraphs>
  <Slides>23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1" baseType="lpstr">
      <vt:lpstr>Microsoft JhengHei</vt:lpstr>
      <vt:lpstr>Arial</vt:lpstr>
      <vt:lpstr>Calibri</vt:lpstr>
      <vt:lpstr>Calibri Light</vt:lpstr>
      <vt:lpstr>Lato</vt:lpstr>
      <vt:lpstr>Montserrat</vt:lpstr>
      <vt:lpstr>Wingdings</vt:lpstr>
      <vt:lpstr>Office Theme</vt:lpstr>
      <vt:lpstr>Quick-Commerce Unveiled </vt:lpstr>
      <vt:lpstr>Why This Analysis Matters</vt:lpstr>
      <vt:lpstr>Dataset Overview</vt:lpstr>
      <vt:lpstr>Market Split: Orders vs Revenue Share Across Platforms </vt:lpstr>
      <vt:lpstr>Daily Trend: Orders Across Platforms ( May 1 – 17 )</vt:lpstr>
      <vt:lpstr>Efficiency &amp; Value: Average Order &amp; Delivery Performance</vt:lpstr>
      <vt:lpstr>Revenue &amp; Volume Leaders by Product Category</vt:lpstr>
      <vt:lpstr>When do they order?</vt:lpstr>
      <vt:lpstr>Customer Segmentation Breakdown</vt:lpstr>
      <vt:lpstr>Who Wins in Customer Satisfaction?</vt:lpstr>
      <vt:lpstr>Ratings are driven by  SPEED</vt:lpstr>
      <vt:lpstr>Pinpointing Delivery Delays: Where They Happen</vt:lpstr>
      <vt:lpstr>PowerPoint Presentation</vt:lpstr>
      <vt:lpstr>Loyalists, though smaller in number, are the backbone of revenue</vt:lpstr>
      <vt:lpstr>Customer Churn Insights &amp; Strategic Focus per Platform</vt:lpstr>
      <vt:lpstr>PowerPoint Presentation</vt:lpstr>
      <vt:lpstr>PowerPoint Presentation</vt:lpstr>
      <vt:lpstr>Faster Deliveries → Stronger Ratings &amp; Lower Churn</vt:lpstr>
      <vt:lpstr>📈 7-Day Forecast of Daily Orders Across Platforms</vt:lpstr>
      <vt:lpstr>Market Leader with Operational Gaps</vt:lpstr>
      <vt:lpstr>Operational Excellence, Growth Needed</vt:lpstr>
      <vt:lpstr>High Value, High Risk</vt:lpstr>
      <vt:lpstr>Conclusion &amp; Next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Danish Shaikh</dc:creator>
  <cp:lastModifiedBy>Danish Shaikh</cp:lastModifiedBy>
  <cp:revision>11</cp:revision>
  <dcterms:created xsi:type="dcterms:W3CDTF">2025-08-26T10:48:26Z</dcterms:created>
  <dcterms:modified xsi:type="dcterms:W3CDTF">2025-08-31T19:03:58Z</dcterms:modified>
</cp:coreProperties>
</file>

<file path=docProps/thumbnail.jpeg>
</file>